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57" r:id="rId4"/>
    <p:sldId id="262" r:id="rId5"/>
    <p:sldId id="261" r:id="rId6"/>
    <p:sldId id="258" r:id="rId7"/>
    <p:sldId id="259" r:id="rId8"/>
    <p:sldId id="266" r:id="rId9"/>
    <p:sldId id="267" r:id="rId10"/>
    <p:sldId id="268" r:id="rId11"/>
    <p:sldId id="263" r:id="rId12"/>
    <p:sldId id="270" r:id="rId13"/>
    <p:sldId id="271" r:id="rId14"/>
    <p:sldId id="265" r:id="rId15"/>
    <p:sldId id="269" r:id="rId16"/>
    <p:sldId id="274" r:id="rId17"/>
    <p:sldId id="275" r:id="rId18"/>
    <p:sldId id="272" r:id="rId19"/>
    <p:sldId id="273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4B85-0BC7-4174-A476-69F595A790E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76EF-EDEA-4234-AB2D-51F1FE52E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D74B-0895-47F0-89F8-958727A1AD6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09540-AEAA-4A14-99DE-DA80A0545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2401-6478-4A1B-8515-D907E0B18D9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D472-8E8A-4129-8B66-9C5D4C145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2087-82AB-4603-92EF-C951613EB1AA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1FB8-B7AD-4E06-9A44-736FDDC2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863F-4121-44E9-98B5-198CE3DD953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4F50-C565-42A7-8908-4D46EADC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2E65-DFD1-4F7B-A010-830CA77F429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548D-908F-498A-AFD3-75090B9B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7029-281F-4C1B-9ACA-2860B4C4CEE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0909-E1C4-4FD7-9FD2-04E396094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BBCB-5F2D-4F53-A5BE-231AB863584A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55CD-3360-450D-92BF-C9A6C4418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1950-6F90-4271-AFEA-040E0075CC9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AA1F-7E61-4968-81B9-2DB55CF85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486C-5165-415A-B524-9BCB932A2781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F31A-CAB9-4205-8EE3-C018FF623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3416-6BC3-4113-AA5A-5E6088DBA1B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0841-FA6E-4C83-958E-D18CFB7CF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92FA-691C-4EF9-A3C2-31D6ABA5682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F22F-4C53-4FC9-BF22-111B226CB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7820-01EB-4128-AFCA-27896EB57EC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4968-9A10-4223-BCF8-D2564D113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7137-2D91-4432-B79E-2430EDCBBB5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27C1-6DA7-460C-B1EE-787CC2BAD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DF5A-DDD1-4555-A7C7-FCB441D7B6FA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3A08-C486-440C-8893-62ECE5581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0694-542A-418D-849F-28B44EF7BB8F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FE25B-0B16-42E8-87F5-C093AC75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EB9E8-5CF8-40AC-9D97-51EDE14FAFA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30FBF6-1EE1-41E7-87B3-96DC89F0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25533" y="3989978"/>
            <a:ext cx="2033464" cy="146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34020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ТРЕТИЙ РАУНД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«На чужой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кроссовОк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разевай роток!»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Американская фирма «Reebok» построила на Тайване и в Таиланде фабрики-филиалы, производящие кроссовки. Основное место сбыта кроссовок – крупные европейские и американские магазины. И компания столкнулась с новой для себя проблемой: рабочие фабрик-филиалов воруют обувь. </a:t>
            </a:r>
            <a:r>
              <a:rPr lang="ru-RU" sz="2000" b="1">
                <a:latin typeface="Century Gothic" pitchFamily="34" charset="0"/>
              </a:rPr>
              <a:t>Как бы вы решили проблему воровства кроссовок?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28675" name="Picture 4" descr="Картинки по запросу клипарт человек крадет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4452938"/>
            <a:ext cx="3943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Картинки по запросу клипарт reeb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0553">
            <a:off x="3687763" y="5419725"/>
            <a:ext cx="1206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55340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ТРЕТИЙ РАУНД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Контрольное решение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«На чужой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кроссовОк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разевай роток!»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Управляющие филиалов «Reebok» нашли сильное решение: они стали производить правые кроссовки на Тайване, а левые – в Таиланде, а соединять их в пары уже в Европе и Америке.</a:t>
            </a:r>
          </a:p>
        </p:txBody>
      </p:sp>
      <p:pic>
        <p:nvPicPr>
          <p:cNvPr id="30723" name="Picture 4" descr="Картинки по запросу клипарт миньон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788" y="2936875"/>
            <a:ext cx="14144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Картинки по запросу клипарт кроссовки reeb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5018088"/>
            <a:ext cx="1384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Картинки по запросу клипарт кроссовки reeb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3546">
            <a:off x="4146550" y="5434013"/>
            <a:ext cx="1384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4267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ЧЕТВЕРТЫЙ РАУНД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400" b="1" smtClean="0"/>
              <a:t>«Императрица против «белоручек» »</a:t>
            </a:r>
            <a:endParaRPr lang="ru-RU" sz="2400" smtClean="0"/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Во времена царствования Екатерины Второй молодые столичные щеголи ввели в моду лорнеты и белые перчатки. Такое новшество не нравилось Екатерине, но показная приверженность царицы демократизму в общественной жизни не позволяла ей запретить подобную моду специальным указом. </a:t>
            </a:r>
            <a:r>
              <a:rPr lang="ru-RU" sz="2000" b="1">
                <a:latin typeface="Century Gothic" pitchFamily="34" charset="0"/>
              </a:rPr>
              <a:t>Предложите способы, как императрице отучить молодых людей от белых перчаток и лорнетов?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32771" name="Picture 2" descr="Картинки по запросу клипарт екатерина втор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788" y="4359275"/>
            <a:ext cx="1981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Картинки по запросу клипарт лорн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4564063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1.bp.blogspot.com/-4TQxLETvA_k/UF69AaR6ZyI/AAAAAAAABN4/Di_OPDLi9Ik/s400/431-glo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413" y="4568825"/>
            <a:ext cx="22558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55340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ЧЕТВЕРЫЙ РАУНД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Контрольное решение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400" b="1" smtClean="0"/>
              <a:t>«Императрица против «белоручек» »</a:t>
            </a:r>
            <a:endParaRPr lang="ru-RU" sz="2400" smtClean="0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Решение было на редкость простым и удачным: появился царский указ, предписывающий всем будочникам (рядовым постовым полицейским чинам) носить белые перчатки и лорнеты. Это быстро отбило у молодежи охоту «щеголять» в подобных аксессуарах.</a:t>
            </a:r>
          </a:p>
        </p:txBody>
      </p:sp>
      <p:pic>
        <p:nvPicPr>
          <p:cNvPr id="34819" name="Picture 2" descr="Картинки по запросу клипарт городовой"/>
          <p:cNvPicPr>
            <a:picLocks noChangeAspect="1" noChangeArrowheads="1"/>
          </p:cNvPicPr>
          <p:nvPr/>
        </p:nvPicPr>
        <p:blipFill>
          <a:blip r:embed="rId2"/>
          <a:srcRect l="14052" r="39194"/>
          <a:stretch>
            <a:fillRect/>
          </a:stretch>
        </p:blipFill>
        <p:spPr bwMode="auto">
          <a:xfrm>
            <a:off x="3833813" y="3778250"/>
            <a:ext cx="16129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33686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ПЯТЫЙ РАУНД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400" b="1" smtClean="0"/>
              <a:t>«Оборона по-французски»</a:t>
            </a:r>
            <a:endParaRPr lang="ru-RU" sz="2400" smtClean="0"/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Во второй половине XVI века Францию раздирали религиозные войны. Во время этих междоусобиц дворяне накрепко запирали свои зАмки, вооружали крестьян и держали круговую оборону. Но это мало помогало – поместья все равно подвергались разгрому и разорению.</a:t>
            </a:r>
          </a:p>
          <a:p>
            <a:r>
              <a:rPr lang="ru-RU" sz="2000">
                <a:latin typeface="Century Gothic" pitchFamily="34" charset="0"/>
              </a:rPr>
              <a:t>Знаменитый писатель и философ Мишель де Монтень тоже владел зАмком. Но он, в отличие от многих других дворян, не располагал достаточным для обороны числом слуг и оружием. Однако замок Монтеня не подвергался набегам со стороны вооруженных грабителей. И всё благодаря находчивости философа! </a:t>
            </a:r>
            <a:r>
              <a:rPr lang="ru-RU" sz="2000" b="1">
                <a:latin typeface="Century Gothic" pitchFamily="34" charset="0"/>
              </a:rPr>
              <a:t>Что же он придумал для защиты своих владений и что можете предложить вы?</a:t>
            </a:r>
            <a:endParaRPr lang="ru-RU" sz="20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875" y="1949450"/>
            <a:ext cx="3670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ПЕРВЫЙ РАУНД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55340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ПЯТЫЙ РАУНД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Контрольное решение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400" b="1" smtClean="0"/>
              <a:t>«Оборона по-французски»</a:t>
            </a:r>
            <a:endParaRPr lang="ru-RU" sz="2400" smtClean="0"/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Монтень держал ворота замка распахнутыми настежь. Отряды вооруженных людей, жаждущих добычи, были уверены, что здесь уже все разграблено до них. Поэтому они обходили замок стороной, чтобы не тратить время попусту.</a:t>
            </a:r>
          </a:p>
        </p:txBody>
      </p:sp>
      <p:pic>
        <p:nvPicPr>
          <p:cNvPr id="38915" name="Picture 2" descr="Картинки по запросу клипарт открытые ворот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5" y="3292475"/>
            <a:ext cx="24336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Картинки по запросу клипарт рыцари png мультфильм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384675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нта лицом вверх 3"/>
          <p:cNvSpPr/>
          <p:nvPr/>
        </p:nvSpPr>
        <p:spPr>
          <a:xfrm>
            <a:off x="3270250" y="3348038"/>
            <a:ext cx="4814888" cy="93345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13656" y="3369416"/>
            <a:ext cx="232800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УЖЕ РАЗГРАБЛЕНО!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25533" y="3989978"/>
            <a:ext cx="2033464" cy="146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8350" y="4775200"/>
            <a:ext cx="20002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800" b="1" smtClean="0"/>
              <a:t>«В лесу родилась ёлочка!»</a:t>
            </a:r>
            <a:endParaRPr lang="ru-RU" sz="2800" smtClean="0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Проблема самовольной вырубки зелёных насаждений остается по-прежнему актуальной, и не только в России. Непоправимый урон лесному хозяйству приносят, в частности, несанкционированные и незаконные порубки елей к Новому Году. Запретительные меры, как правило, малоэффективны и не дают должного результата: несмотря на угрозу наказания, браконьеры продолжают вырубать «зелёных красавиц». </a:t>
            </a:r>
            <a:r>
              <a:rPr lang="ru-RU" sz="2000" b="1">
                <a:latin typeface="Century Gothic" pitchFamily="34" charset="0"/>
              </a:rPr>
              <a:t>Нужен более эффективный способ защиты ёлок от самовольных порубок. Придумайте такой способ (способы).</a:t>
            </a:r>
            <a:endParaRPr lang="ru-RU" sz="20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55340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ПЕРВЫЙ РАУНД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Контрольное решение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800" b="1" smtClean="0"/>
              <a:t>«В лесу родилась ёлочка!»</a:t>
            </a:r>
            <a:endParaRPr lang="ru-RU" sz="2800" smtClean="0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В Германии в тех местах, где часто происходят незаконные вырубки елей к Новому Году, деревья опрыскивают специальным препаратом, </a:t>
            </a:r>
            <a:r>
              <a:rPr lang="ru-RU" sz="2000" b="1">
                <a:latin typeface="Century Gothic" pitchFamily="34" charset="0"/>
              </a:rPr>
              <a:t>не имеющим запаха на морозе</a:t>
            </a:r>
            <a:r>
              <a:rPr lang="ru-RU" sz="2000">
                <a:latin typeface="Century Gothic" pitchFamily="34" charset="0"/>
              </a:rPr>
              <a:t>, но начинающим источать </a:t>
            </a:r>
            <a:r>
              <a:rPr lang="ru-RU" sz="2000" b="1">
                <a:latin typeface="Century Gothic" pitchFamily="34" charset="0"/>
              </a:rPr>
              <a:t>едкий и невыносимый </a:t>
            </a:r>
            <a:r>
              <a:rPr lang="ru-RU" sz="2000">
                <a:latin typeface="Century Gothic" pitchFamily="34" charset="0"/>
              </a:rPr>
              <a:t>«аромат», как только обработанная ёлка попадает в теплое закрытое помещение.</a:t>
            </a:r>
          </a:p>
        </p:txBody>
      </p:sp>
      <p:pic>
        <p:nvPicPr>
          <p:cNvPr id="22531" name="Picture 2" descr="Картинки по запросу клипарт елка выруб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819525"/>
            <a:ext cx="2382838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5" y="4243388"/>
            <a:ext cx="18161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Группа 7"/>
          <p:cNvGrpSpPr>
            <a:grpSpLocks/>
          </p:cNvGrpSpPr>
          <p:nvPr/>
        </p:nvGrpSpPr>
        <p:grpSpPr bwMode="auto">
          <a:xfrm>
            <a:off x="5014913" y="4114800"/>
            <a:ext cx="1049337" cy="1785938"/>
            <a:chOff x="5014859" y="4115446"/>
            <a:chExt cx="1049511" cy="1785034"/>
          </a:xfrm>
        </p:grpSpPr>
        <p:sp>
          <p:nvSpPr>
            <p:cNvPr id="4" name="Полилиния 3"/>
            <p:cNvSpPr/>
            <p:nvPr/>
          </p:nvSpPr>
          <p:spPr>
            <a:xfrm>
              <a:off x="5184749" y="4580349"/>
              <a:ext cx="655747" cy="233244"/>
            </a:xfrm>
            <a:custGeom>
              <a:avLst/>
              <a:gdLst>
                <a:gd name="connsiteX0" fmla="*/ 655608 w 655608"/>
                <a:gd name="connsiteY0" fmla="*/ 232914 h 232914"/>
                <a:gd name="connsiteX1" fmla="*/ 552091 w 655608"/>
                <a:gd name="connsiteY1" fmla="*/ 224287 h 232914"/>
                <a:gd name="connsiteX2" fmla="*/ 526212 w 655608"/>
                <a:gd name="connsiteY2" fmla="*/ 215661 h 232914"/>
                <a:gd name="connsiteX3" fmla="*/ 500333 w 655608"/>
                <a:gd name="connsiteY3" fmla="*/ 198408 h 232914"/>
                <a:gd name="connsiteX4" fmla="*/ 172529 w 655608"/>
                <a:gd name="connsiteY4" fmla="*/ 189782 h 232914"/>
                <a:gd name="connsiteX5" fmla="*/ 120770 w 655608"/>
                <a:gd name="connsiteY5" fmla="*/ 181155 h 232914"/>
                <a:gd name="connsiteX6" fmla="*/ 103517 w 655608"/>
                <a:gd name="connsiteY6" fmla="*/ 155276 h 232914"/>
                <a:gd name="connsiteX7" fmla="*/ 60385 w 655608"/>
                <a:gd name="connsiteY7" fmla="*/ 103517 h 232914"/>
                <a:gd name="connsiteX8" fmla="*/ 8627 w 655608"/>
                <a:gd name="connsiteY8" fmla="*/ 8627 h 232914"/>
                <a:gd name="connsiteX9" fmla="*/ 0 w 655608"/>
                <a:gd name="connsiteY9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608" h="232914">
                  <a:moveTo>
                    <a:pt x="655608" y="232914"/>
                  </a:moveTo>
                  <a:cubicBezTo>
                    <a:pt x="621102" y="230038"/>
                    <a:pt x="586413" y="228863"/>
                    <a:pt x="552091" y="224287"/>
                  </a:cubicBezTo>
                  <a:cubicBezTo>
                    <a:pt x="543078" y="223085"/>
                    <a:pt x="534345" y="219727"/>
                    <a:pt x="526212" y="215661"/>
                  </a:cubicBezTo>
                  <a:cubicBezTo>
                    <a:pt x="516939" y="211024"/>
                    <a:pt x="510673" y="199165"/>
                    <a:pt x="500333" y="198408"/>
                  </a:cubicBezTo>
                  <a:cubicBezTo>
                    <a:pt x="391319" y="190431"/>
                    <a:pt x="281797" y="192657"/>
                    <a:pt x="172529" y="189782"/>
                  </a:cubicBezTo>
                  <a:cubicBezTo>
                    <a:pt x="155276" y="186906"/>
                    <a:pt x="136414" y="188977"/>
                    <a:pt x="120770" y="181155"/>
                  </a:cubicBezTo>
                  <a:cubicBezTo>
                    <a:pt x="111497" y="176518"/>
                    <a:pt x="110154" y="163241"/>
                    <a:pt x="103517" y="155276"/>
                  </a:cubicBezTo>
                  <a:cubicBezTo>
                    <a:pt x="74695" y="120690"/>
                    <a:pt x="80676" y="140717"/>
                    <a:pt x="60385" y="103517"/>
                  </a:cubicBezTo>
                  <a:cubicBezTo>
                    <a:pt x="34257" y="55616"/>
                    <a:pt x="34900" y="43657"/>
                    <a:pt x="8627" y="8627"/>
                  </a:cubicBezTo>
                  <a:cubicBezTo>
                    <a:pt x="6187" y="5374"/>
                    <a:pt x="2876" y="2876"/>
                    <a:pt x="0" y="0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014859" y="5192813"/>
              <a:ext cx="662097" cy="147562"/>
            </a:xfrm>
            <a:custGeom>
              <a:avLst/>
              <a:gdLst>
                <a:gd name="connsiteX0" fmla="*/ 661322 w 661322"/>
                <a:gd name="connsiteY0" fmla="*/ 18286 h 147682"/>
                <a:gd name="connsiteX1" fmla="*/ 350771 w 661322"/>
                <a:gd name="connsiteY1" fmla="*/ 1033 h 147682"/>
                <a:gd name="connsiteX2" fmla="*/ 299013 w 661322"/>
                <a:gd name="connsiteY2" fmla="*/ 9659 h 147682"/>
                <a:gd name="connsiteX3" fmla="*/ 247254 w 661322"/>
                <a:gd name="connsiteY3" fmla="*/ 26912 h 147682"/>
                <a:gd name="connsiteX4" fmla="*/ 160990 w 661322"/>
                <a:gd name="connsiteY4" fmla="*/ 70044 h 147682"/>
                <a:gd name="connsiteX5" fmla="*/ 109232 w 661322"/>
                <a:gd name="connsiteY5" fmla="*/ 95923 h 147682"/>
                <a:gd name="connsiteX6" fmla="*/ 5715 w 661322"/>
                <a:gd name="connsiteY6" fmla="*/ 104550 h 147682"/>
                <a:gd name="connsiteX7" fmla="*/ 5715 w 661322"/>
                <a:gd name="connsiteY7" fmla="*/ 147682 h 14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322" h="147682">
                  <a:moveTo>
                    <a:pt x="661322" y="18286"/>
                  </a:moveTo>
                  <a:cubicBezTo>
                    <a:pt x="538215" y="-6337"/>
                    <a:pt x="587354" y="1033"/>
                    <a:pt x="350771" y="1033"/>
                  </a:cubicBezTo>
                  <a:cubicBezTo>
                    <a:pt x="333280" y="1033"/>
                    <a:pt x="316266" y="6784"/>
                    <a:pt x="299013" y="9659"/>
                  </a:cubicBezTo>
                  <a:cubicBezTo>
                    <a:pt x="281760" y="15410"/>
                    <a:pt x="262386" y="16824"/>
                    <a:pt x="247254" y="26912"/>
                  </a:cubicBezTo>
                  <a:cubicBezTo>
                    <a:pt x="185631" y="67995"/>
                    <a:pt x="215612" y="56389"/>
                    <a:pt x="160990" y="70044"/>
                  </a:cubicBezTo>
                  <a:cubicBezTo>
                    <a:pt x="142814" y="82161"/>
                    <a:pt x="131555" y="92947"/>
                    <a:pt x="109232" y="95923"/>
                  </a:cubicBezTo>
                  <a:cubicBezTo>
                    <a:pt x="74910" y="100499"/>
                    <a:pt x="36685" y="89065"/>
                    <a:pt x="5715" y="104550"/>
                  </a:cubicBezTo>
                  <a:cubicBezTo>
                    <a:pt x="-7144" y="110980"/>
                    <a:pt x="5715" y="133305"/>
                    <a:pt x="5715" y="147682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106949" y="5794171"/>
              <a:ext cx="447749" cy="106309"/>
            </a:xfrm>
            <a:custGeom>
              <a:avLst/>
              <a:gdLst>
                <a:gd name="connsiteX0" fmla="*/ 448573 w 448573"/>
                <a:gd name="connsiteY0" fmla="*/ 10632 h 105535"/>
                <a:gd name="connsiteX1" fmla="*/ 258792 w 448573"/>
                <a:gd name="connsiteY1" fmla="*/ 10632 h 105535"/>
                <a:gd name="connsiteX2" fmla="*/ 224287 w 448573"/>
                <a:gd name="connsiteY2" fmla="*/ 27885 h 105535"/>
                <a:gd name="connsiteX3" fmla="*/ 155275 w 448573"/>
                <a:gd name="connsiteY3" fmla="*/ 45138 h 105535"/>
                <a:gd name="connsiteX4" fmla="*/ 129396 w 448573"/>
                <a:gd name="connsiteY4" fmla="*/ 53764 h 105535"/>
                <a:gd name="connsiteX5" fmla="*/ 112143 w 448573"/>
                <a:gd name="connsiteY5" fmla="*/ 88270 h 105535"/>
                <a:gd name="connsiteX6" fmla="*/ 86264 w 448573"/>
                <a:gd name="connsiteY6" fmla="*/ 96897 h 105535"/>
                <a:gd name="connsiteX7" fmla="*/ 0 w 448573"/>
                <a:gd name="connsiteY7" fmla="*/ 105523 h 10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573" h="105535">
                  <a:moveTo>
                    <a:pt x="448573" y="10632"/>
                  </a:moveTo>
                  <a:cubicBezTo>
                    <a:pt x="366752" y="-1056"/>
                    <a:pt x="363069" y="-5833"/>
                    <a:pt x="258792" y="10632"/>
                  </a:cubicBezTo>
                  <a:cubicBezTo>
                    <a:pt x="246090" y="12638"/>
                    <a:pt x="236486" y="23818"/>
                    <a:pt x="224287" y="27885"/>
                  </a:cubicBezTo>
                  <a:cubicBezTo>
                    <a:pt x="201792" y="35383"/>
                    <a:pt x="178151" y="38899"/>
                    <a:pt x="155275" y="45138"/>
                  </a:cubicBezTo>
                  <a:cubicBezTo>
                    <a:pt x="146502" y="47530"/>
                    <a:pt x="138022" y="50889"/>
                    <a:pt x="129396" y="53764"/>
                  </a:cubicBezTo>
                  <a:cubicBezTo>
                    <a:pt x="123645" y="65266"/>
                    <a:pt x="121236" y="79177"/>
                    <a:pt x="112143" y="88270"/>
                  </a:cubicBezTo>
                  <a:cubicBezTo>
                    <a:pt x="105713" y="94700"/>
                    <a:pt x="95210" y="95270"/>
                    <a:pt x="86264" y="96897"/>
                  </a:cubicBezTo>
                  <a:cubicBezTo>
                    <a:pt x="34899" y="106236"/>
                    <a:pt x="34643" y="105523"/>
                    <a:pt x="0" y="105523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443555" y="4115446"/>
              <a:ext cx="620815" cy="249112"/>
            </a:xfrm>
            <a:custGeom>
              <a:avLst/>
              <a:gdLst>
                <a:gd name="connsiteX0" fmla="*/ 1052423 w 1052423"/>
                <a:gd name="connsiteY0" fmla="*/ 577970 h 577970"/>
                <a:gd name="connsiteX1" fmla="*/ 1009291 w 1052423"/>
                <a:gd name="connsiteY1" fmla="*/ 569344 h 577970"/>
                <a:gd name="connsiteX2" fmla="*/ 940279 w 1052423"/>
                <a:gd name="connsiteY2" fmla="*/ 508959 h 577970"/>
                <a:gd name="connsiteX3" fmla="*/ 879895 w 1052423"/>
                <a:gd name="connsiteY3" fmla="*/ 457200 h 577970"/>
                <a:gd name="connsiteX4" fmla="*/ 819510 w 1052423"/>
                <a:gd name="connsiteY4" fmla="*/ 379562 h 577970"/>
                <a:gd name="connsiteX5" fmla="*/ 810883 w 1052423"/>
                <a:gd name="connsiteY5" fmla="*/ 353683 h 577970"/>
                <a:gd name="connsiteX6" fmla="*/ 785004 w 1052423"/>
                <a:gd name="connsiteY6" fmla="*/ 336430 h 577970"/>
                <a:gd name="connsiteX7" fmla="*/ 715993 w 1052423"/>
                <a:gd name="connsiteY7" fmla="*/ 319178 h 577970"/>
                <a:gd name="connsiteX8" fmla="*/ 664234 w 1052423"/>
                <a:gd name="connsiteY8" fmla="*/ 301925 h 577970"/>
                <a:gd name="connsiteX9" fmla="*/ 629728 w 1052423"/>
                <a:gd name="connsiteY9" fmla="*/ 293298 h 577970"/>
                <a:gd name="connsiteX10" fmla="*/ 552091 w 1052423"/>
                <a:gd name="connsiteY10" fmla="*/ 267419 h 577970"/>
                <a:gd name="connsiteX11" fmla="*/ 465827 w 1052423"/>
                <a:gd name="connsiteY11" fmla="*/ 215661 h 577970"/>
                <a:gd name="connsiteX12" fmla="*/ 345057 w 1052423"/>
                <a:gd name="connsiteY12" fmla="*/ 172529 h 577970"/>
                <a:gd name="connsiteX13" fmla="*/ 284672 w 1052423"/>
                <a:gd name="connsiteY13" fmla="*/ 138023 h 577970"/>
                <a:gd name="connsiteX14" fmla="*/ 224287 w 1052423"/>
                <a:gd name="connsiteY14" fmla="*/ 112144 h 577970"/>
                <a:gd name="connsiteX15" fmla="*/ 86264 w 1052423"/>
                <a:gd name="connsiteY15" fmla="*/ 34506 h 577970"/>
                <a:gd name="connsiteX16" fmla="*/ 25879 w 1052423"/>
                <a:gd name="connsiteY16" fmla="*/ 8627 h 577970"/>
                <a:gd name="connsiteX17" fmla="*/ 0 w 1052423"/>
                <a:gd name="connsiteY17" fmla="*/ 0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423" h="577970">
                  <a:moveTo>
                    <a:pt x="1052423" y="577970"/>
                  </a:moveTo>
                  <a:cubicBezTo>
                    <a:pt x="1038046" y="575095"/>
                    <a:pt x="1022405" y="575901"/>
                    <a:pt x="1009291" y="569344"/>
                  </a:cubicBezTo>
                  <a:cubicBezTo>
                    <a:pt x="977391" y="553394"/>
                    <a:pt x="965424" y="530512"/>
                    <a:pt x="940279" y="508959"/>
                  </a:cubicBezTo>
                  <a:cubicBezTo>
                    <a:pt x="913271" y="485809"/>
                    <a:pt x="901298" y="484718"/>
                    <a:pt x="879895" y="457200"/>
                  </a:cubicBezTo>
                  <a:cubicBezTo>
                    <a:pt x="807663" y="364332"/>
                    <a:pt x="878265" y="438320"/>
                    <a:pt x="819510" y="379562"/>
                  </a:cubicBezTo>
                  <a:cubicBezTo>
                    <a:pt x="816634" y="370936"/>
                    <a:pt x="816563" y="360783"/>
                    <a:pt x="810883" y="353683"/>
                  </a:cubicBezTo>
                  <a:cubicBezTo>
                    <a:pt x="804406" y="345587"/>
                    <a:pt x="794277" y="341067"/>
                    <a:pt x="785004" y="336430"/>
                  </a:cubicBezTo>
                  <a:cubicBezTo>
                    <a:pt x="764066" y="325961"/>
                    <a:pt x="737646" y="325083"/>
                    <a:pt x="715993" y="319178"/>
                  </a:cubicBezTo>
                  <a:cubicBezTo>
                    <a:pt x="698448" y="314393"/>
                    <a:pt x="681877" y="306336"/>
                    <a:pt x="664234" y="301925"/>
                  </a:cubicBezTo>
                  <a:cubicBezTo>
                    <a:pt x="652732" y="299049"/>
                    <a:pt x="640976" y="297047"/>
                    <a:pt x="629728" y="293298"/>
                  </a:cubicBezTo>
                  <a:cubicBezTo>
                    <a:pt x="532272" y="260813"/>
                    <a:pt x="634783" y="288094"/>
                    <a:pt x="552091" y="267419"/>
                  </a:cubicBezTo>
                  <a:cubicBezTo>
                    <a:pt x="523336" y="250166"/>
                    <a:pt x="497640" y="226265"/>
                    <a:pt x="465827" y="215661"/>
                  </a:cubicBezTo>
                  <a:cubicBezTo>
                    <a:pt x="434549" y="205235"/>
                    <a:pt x="371943" y="185076"/>
                    <a:pt x="345057" y="172529"/>
                  </a:cubicBezTo>
                  <a:cubicBezTo>
                    <a:pt x="324049" y="162725"/>
                    <a:pt x="305407" y="148391"/>
                    <a:pt x="284672" y="138023"/>
                  </a:cubicBezTo>
                  <a:cubicBezTo>
                    <a:pt x="265085" y="128229"/>
                    <a:pt x="243702" y="122274"/>
                    <a:pt x="224287" y="112144"/>
                  </a:cubicBezTo>
                  <a:cubicBezTo>
                    <a:pt x="177487" y="87727"/>
                    <a:pt x="134783" y="55300"/>
                    <a:pt x="86264" y="34506"/>
                  </a:cubicBezTo>
                  <a:cubicBezTo>
                    <a:pt x="66136" y="25880"/>
                    <a:pt x="46212" y="16760"/>
                    <a:pt x="25879" y="8627"/>
                  </a:cubicBezTo>
                  <a:cubicBezTo>
                    <a:pt x="17436" y="5250"/>
                    <a:pt x="0" y="0"/>
                    <a:pt x="0" y="0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534" name="Группа 11"/>
          <p:cNvGrpSpPr>
            <a:grpSpLocks/>
          </p:cNvGrpSpPr>
          <p:nvPr/>
        </p:nvGrpSpPr>
        <p:grpSpPr bwMode="auto">
          <a:xfrm flipH="1">
            <a:off x="7175500" y="4235450"/>
            <a:ext cx="1049338" cy="1785938"/>
            <a:chOff x="5014859" y="4115446"/>
            <a:chExt cx="1049511" cy="1785034"/>
          </a:xfrm>
        </p:grpSpPr>
        <p:sp>
          <p:nvSpPr>
            <p:cNvPr id="13" name="Полилиния 12"/>
            <p:cNvSpPr/>
            <p:nvPr/>
          </p:nvSpPr>
          <p:spPr>
            <a:xfrm>
              <a:off x="5184750" y="4580349"/>
              <a:ext cx="655745" cy="233244"/>
            </a:xfrm>
            <a:custGeom>
              <a:avLst/>
              <a:gdLst>
                <a:gd name="connsiteX0" fmla="*/ 655608 w 655608"/>
                <a:gd name="connsiteY0" fmla="*/ 232914 h 232914"/>
                <a:gd name="connsiteX1" fmla="*/ 552091 w 655608"/>
                <a:gd name="connsiteY1" fmla="*/ 224287 h 232914"/>
                <a:gd name="connsiteX2" fmla="*/ 526212 w 655608"/>
                <a:gd name="connsiteY2" fmla="*/ 215661 h 232914"/>
                <a:gd name="connsiteX3" fmla="*/ 500333 w 655608"/>
                <a:gd name="connsiteY3" fmla="*/ 198408 h 232914"/>
                <a:gd name="connsiteX4" fmla="*/ 172529 w 655608"/>
                <a:gd name="connsiteY4" fmla="*/ 189782 h 232914"/>
                <a:gd name="connsiteX5" fmla="*/ 120770 w 655608"/>
                <a:gd name="connsiteY5" fmla="*/ 181155 h 232914"/>
                <a:gd name="connsiteX6" fmla="*/ 103517 w 655608"/>
                <a:gd name="connsiteY6" fmla="*/ 155276 h 232914"/>
                <a:gd name="connsiteX7" fmla="*/ 60385 w 655608"/>
                <a:gd name="connsiteY7" fmla="*/ 103517 h 232914"/>
                <a:gd name="connsiteX8" fmla="*/ 8627 w 655608"/>
                <a:gd name="connsiteY8" fmla="*/ 8627 h 232914"/>
                <a:gd name="connsiteX9" fmla="*/ 0 w 655608"/>
                <a:gd name="connsiteY9" fmla="*/ 0 h 23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608" h="232914">
                  <a:moveTo>
                    <a:pt x="655608" y="232914"/>
                  </a:moveTo>
                  <a:cubicBezTo>
                    <a:pt x="621102" y="230038"/>
                    <a:pt x="586413" y="228863"/>
                    <a:pt x="552091" y="224287"/>
                  </a:cubicBezTo>
                  <a:cubicBezTo>
                    <a:pt x="543078" y="223085"/>
                    <a:pt x="534345" y="219727"/>
                    <a:pt x="526212" y="215661"/>
                  </a:cubicBezTo>
                  <a:cubicBezTo>
                    <a:pt x="516939" y="211024"/>
                    <a:pt x="510673" y="199165"/>
                    <a:pt x="500333" y="198408"/>
                  </a:cubicBezTo>
                  <a:cubicBezTo>
                    <a:pt x="391319" y="190431"/>
                    <a:pt x="281797" y="192657"/>
                    <a:pt x="172529" y="189782"/>
                  </a:cubicBezTo>
                  <a:cubicBezTo>
                    <a:pt x="155276" y="186906"/>
                    <a:pt x="136414" y="188977"/>
                    <a:pt x="120770" y="181155"/>
                  </a:cubicBezTo>
                  <a:cubicBezTo>
                    <a:pt x="111497" y="176518"/>
                    <a:pt x="110154" y="163241"/>
                    <a:pt x="103517" y="155276"/>
                  </a:cubicBezTo>
                  <a:cubicBezTo>
                    <a:pt x="74695" y="120690"/>
                    <a:pt x="80676" y="140717"/>
                    <a:pt x="60385" y="103517"/>
                  </a:cubicBezTo>
                  <a:cubicBezTo>
                    <a:pt x="34257" y="55616"/>
                    <a:pt x="34900" y="43657"/>
                    <a:pt x="8627" y="8627"/>
                  </a:cubicBezTo>
                  <a:cubicBezTo>
                    <a:pt x="6187" y="5374"/>
                    <a:pt x="2876" y="2876"/>
                    <a:pt x="0" y="0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014859" y="5192813"/>
              <a:ext cx="662097" cy="147562"/>
            </a:xfrm>
            <a:custGeom>
              <a:avLst/>
              <a:gdLst>
                <a:gd name="connsiteX0" fmla="*/ 661322 w 661322"/>
                <a:gd name="connsiteY0" fmla="*/ 18286 h 147682"/>
                <a:gd name="connsiteX1" fmla="*/ 350771 w 661322"/>
                <a:gd name="connsiteY1" fmla="*/ 1033 h 147682"/>
                <a:gd name="connsiteX2" fmla="*/ 299013 w 661322"/>
                <a:gd name="connsiteY2" fmla="*/ 9659 h 147682"/>
                <a:gd name="connsiteX3" fmla="*/ 247254 w 661322"/>
                <a:gd name="connsiteY3" fmla="*/ 26912 h 147682"/>
                <a:gd name="connsiteX4" fmla="*/ 160990 w 661322"/>
                <a:gd name="connsiteY4" fmla="*/ 70044 h 147682"/>
                <a:gd name="connsiteX5" fmla="*/ 109232 w 661322"/>
                <a:gd name="connsiteY5" fmla="*/ 95923 h 147682"/>
                <a:gd name="connsiteX6" fmla="*/ 5715 w 661322"/>
                <a:gd name="connsiteY6" fmla="*/ 104550 h 147682"/>
                <a:gd name="connsiteX7" fmla="*/ 5715 w 661322"/>
                <a:gd name="connsiteY7" fmla="*/ 147682 h 14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322" h="147682">
                  <a:moveTo>
                    <a:pt x="661322" y="18286"/>
                  </a:moveTo>
                  <a:cubicBezTo>
                    <a:pt x="538215" y="-6337"/>
                    <a:pt x="587354" y="1033"/>
                    <a:pt x="350771" y="1033"/>
                  </a:cubicBezTo>
                  <a:cubicBezTo>
                    <a:pt x="333280" y="1033"/>
                    <a:pt x="316266" y="6784"/>
                    <a:pt x="299013" y="9659"/>
                  </a:cubicBezTo>
                  <a:cubicBezTo>
                    <a:pt x="281760" y="15410"/>
                    <a:pt x="262386" y="16824"/>
                    <a:pt x="247254" y="26912"/>
                  </a:cubicBezTo>
                  <a:cubicBezTo>
                    <a:pt x="185631" y="67995"/>
                    <a:pt x="215612" y="56389"/>
                    <a:pt x="160990" y="70044"/>
                  </a:cubicBezTo>
                  <a:cubicBezTo>
                    <a:pt x="142814" y="82161"/>
                    <a:pt x="131555" y="92947"/>
                    <a:pt x="109232" y="95923"/>
                  </a:cubicBezTo>
                  <a:cubicBezTo>
                    <a:pt x="74910" y="100499"/>
                    <a:pt x="36685" y="89065"/>
                    <a:pt x="5715" y="104550"/>
                  </a:cubicBezTo>
                  <a:cubicBezTo>
                    <a:pt x="-7144" y="110980"/>
                    <a:pt x="5715" y="133305"/>
                    <a:pt x="5715" y="147682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106949" y="5794171"/>
              <a:ext cx="447749" cy="106309"/>
            </a:xfrm>
            <a:custGeom>
              <a:avLst/>
              <a:gdLst>
                <a:gd name="connsiteX0" fmla="*/ 448573 w 448573"/>
                <a:gd name="connsiteY0" fmla="*/ 10632 h 105535"/>
                <a:gd name="connsiteX1" fmla="*/ 258792 w 448573"/>
                <a:gd name="connsiteY1" fmla="*/ 10632 h 105535"/>
                <a:gd name="connsiteX2" fmla="*/ 224287 w 448573"/>
                <a:gd name="connsiteY2" fmla="*/ 27885 h 105535"/>
                <a:gd name="connsiteX3" fmla="*/ 155275 w 448573"/>
                <a:gd name="connsiteY3" fmla="*/ 45138 h 105535"/>
                <a:gd name="connsiteX4" fmla="*/ 129396 w 448573"/>
                <a:gd name="connsiteY4" fmla="*/ 53764 h 105535"/>
                <a:gd name="connsiteX5" fmla="*/ 112143 w 448573"/>
                <a:gd name="connsiteY5" fmla="*/ 88270 h 105535"/>
                <a:gd name="connsiteX6" fmla="*/ 86264 w 448573"/>
                <a:gd name="connsiteY6" fmla="*/ 96897 h 105535"/>
                <a:gd name="connsiteX7" fmla="*/ 0 w 448573"/>
                <a:gd name="connsiteY7" fmla="*/ 105523 h 10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573" h="105535">
                  <a:moveTo>
                    <a:pt x="448573" y="10632"/>
                  </a:moveTo>
                  <a:cubicBezTo>
                    <a:pt x="366752" y="-1056"/>
                    <a:pt x="363069" y="-5833"/>
                    <a:pt x="258792" y="10632"/>
                  </a:cubicBezTo>
                  <a:cubicBezTo>
                    <a:pt x="246090" y="12638"/>
                    <a:pt x="236486" y="23818"/>
                    <a:pt x="224287" y="27885"/>
                  </a:cubicBezTo>
                  <a:cubicBezTo>
                    <a:pt x="201792" y="35383"/>
                    <a:pt x="178151" y="38899"/>
                    <a:pt x="155275" y="45138"/>
                  </a:cubicBezTo>
                  <a:cubicBezTo>
                    <a:pt x="146502" y="47530"/>
                    <a:pt x="138022" y="50889"/>
                    <a:pt x="129396" y="53764"/>
                  </a:cubicBezTo>
                  <a:cubicBezTo>
                    <a:pt x="123645" y="65266"/>
                    <a:pt x="121236" y="79177"/>
                    <a:pt x="112143" y="88270"/>
                  </a:cubicBezTo>
                  <a:cubicBezTo>
                    <a:pt x="105713" y="94700"/>
                    <a:pt x="95210" y="95270"/>
                    <a:pt x="86264" y="96897"/>
                  </a:cubicBezTo>
                  <a:cubicBezTo>
                    <a:pt x="34899" y="106236"/>
                    <a:pt x="34643" y="105523"/>
                    <a:pt x="0" y="105523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5443555" y="4115446"/>
              <a:ext cx="620815" cy="249112"/>
            </a:xfrm>
            <a:custGeom>
              <a:avLst/>
              <a:gdLst>
                <a:gd name="connsiteX0" fmla="*/ 1052423 w 1052423"/>
                <a:gd name="connsiteY0" fmla="*/ 577970 h 577970"/>
                <a:gd name="connsiteX1" fmla="*/ 1009291 w 1052423"/>
                <a:gd name="connsiteY1" fmla="*/ 569344 h 577970"/>
                <a:gd name="connsiteX2" fmla="*/ 940279 w 1052423"/>
                <a:gd name="connsiteY2" fmla="*/ 508959 h 577970"/>
                <a:gd name="connsiteX3" fmla="*/ 879895 w 1052423"/>
                <a:gd name="connsiteY3" fmla="*/ 457200 h 577970"/>
                <a:gd name="connsiteX4" fmla="*/ 819510 w 1052423"/>
                <a:gd name="connsiteY4" fmla="*/ 379562 h 577970"/>
                <a:gd name="connsiteX5" fmla="*/ 810883 w 1052423"/>
                <a:gd name="connsiteY5" fmla="*/ 353683 h 577970"/>
                <a:gd name="connsiteX6" fmla="*/ 785004 w 1052423"/>
                <a:gd name="connsiteY6" fmla="*/ 336430 h 577970"/>
                <a:gd name="connsiteX7" fmla="*/ 715993 w 1052423"/>
                <a:gd name="connsiteY7" fmla="*/ 319178 h 577970"/>
                <a:gd name="connsiteX8" fmla="*/ 664234 w 1052423"/>
                <a:gd name="connsiteY8" fmla="*/ 301925 h 577970"/>
                <a:gd name="connsiteX9" fmla="*/ 629728 w 1052423"/>
                <a:gd name="connsiteY9" fmla="*/ 293298 h 577970"/>
                <a:gd name="connsiteX10" fmla="*/ 552091 w 1052423"/>
                <a:gd name="connsiteY10" fmla="*/ 267419 h 577970"/>
                <a:gd name="connsiteX11" fmla="*/ 465827 w 1052423"/>
                <a:gd name="connsiteY11" fmla="*/ 215661 h 577970"/>
                <a:gd name="connsiteX12" fmla="*/ 345057 w 1052423"/>
                <a:gd name="connsiteY12" fmla="*/ 172529 h 577970"/>
                <a:gd name="connsiteX13" fmla="*/ 284672 w 1052423"/>
                <a:gd name="connsiteY13" fmla="*/ 138023 h 577970"/>
                <a:gd name="connsiteX14" fmla="*/ 224287 w 1052423"/>
                <a:gd name="connsiteY14" fmla="*/ 112144 h 577970"/>
                <a:gd name="connsiteX15" fmla="*/ 86264 w 1052423"/>
                <a:gd name="connsiteY15" fmla="*/ 34506 h 577970"/>
                <a:gd name="connsiteX16" fmla="*/ 25879 w 1052423"/>
                <a:gd name="connsiteY16" fmla="*/ 8627 h 577970"/>
                <a:gd name="connsiteX17" fmla="*/ 0 w 1052423"/>
                <a:gd name="connsiteY17" fmla="*/ 0 h 57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423" h="577970">
                  <a:moveTo>
                    <a:pt x="1052423" y="577970"/>
                  </a:moveTo>
                  <a:cubicBezTo>
                    <a:pt x="1038046" y="575095"/>
                    <a:pt x="1022405" y="575901"/>
                    <a:pt x="1009291" y="569344"/>
                  </a:cubicBezTo>
                  <a:cubicBezTo>
                    <a:pt x="977391" y="553394"/>
                    <a:pt x="965424" y="530512"/>
                    <a:pt x="940279" y="508959"/>
                  </a:cubicBezTo>
                  <a:cubicBezTo>
                    <a:pt x="913271" y="485809"/>
                    <a:pt x="901298" y="484718"/>
                    <a:pt x="879895" y="457200"/>
                  </a:cubicBezTo>
                  <a:cubicBezTo>
                    <a:pt x="807663" y="364332"/>
                    <a:pt x="878265" y="438320"/>
                    <a:pt x="819510" y="379562"/>
                  </a:cubicBezTo>
                  <a:cubicBezTo>
                    <a:pt x="816634" y="370936"/>
                    <a:pt x="816563" y="360783"/>
                    <a:pt x="810883" y="353683"/>
                  </a:cubicBezTo>
                  <a:cubicBezTo>
                    <a:pt x="804406" y="345587"/>
                    <a:pt x="794277" y="341067"/>
                    <a:pt x="785004" y="336430"/>
                  </a:cubicBezTo>
                  <a:cubicBezTo>
                    <a:pt x="764066" y="325961"/>
                    <a:pt x="737646" y="325083"/>
                    <a:pt x="715993" y="319178"/>
                  </a:cubicBezTo>
                  <a:cubicBezTo>
                    <a:pt x="698448" y="314393"/>
                    <a:pt x="681877" y="306336"/>
                    <a:pt x="664234" y="301925"/>
                  </a:cubicBezTo>
                  <a:cubicBezTo>
                    <a:pt x="652732" y="299049"/>
                    <a:pt x="640976" y="297047"/>
                    <a:pt x="629728" y="293298"/>
                  </a:cubicBezTo>
                  <a:cubicBezTo>
                    <a:pt x="532272" y="260813"/>
                    <a:pt x="634783" y="288094"/>
                    <a:pt x="552091" y="267419"/>
                  </a:cubicBezTo>
                  <a:cubicBezTo>
                    <a:pt x="523336" y="250166"/>
                    <a:pt x="497640" y="226265"/>
                    <a:pt x="465827" y="215661"/>
                  </a:cubicBezTo>
                  <a:cubicBezTo>
                    <a:pt x="434549" y="205235"/>
                    <a:pt x="371943" y="185076"/>
                    <a:pt x="345057" y="172529"/>
                  </a:cubicBezTo>
                  <a:cubicBezTo>
                    <a:pt x="324049" y="162725"/>
                    <a:pt x="305407" y="148391"/>
                    <a:pt x="284672" y="138023"/>
                  </a:cubicBezTo>
                  <a:cubicBezTo>
                    <a:pt x="265085" y="128229"/>
                    <a:pt x="243702" y="122274"/>
                    <a:pt x="224287" y="112144"/>
                  </a:cubicBezTo>
                  <a:cubicBezTo>
                    <a:pt x="177487" y="87727"/>
                    <a:pt x="134783" y="55300"/>
                    <a:pt x="86264" y="34506"/>
                  </a:cubicBezTo>
                  <a:cubicBezTo>
                    <a:pt x="66136" y="25880"/>
                    <a:pt x="46212" y="16760"/>
                    <a:pt x="25879" y="8627"/>
                  </a:cubicBezTo>
                  <a:cubicBezTo>
                    <a:pt x="17436" y="5250"/>
                    <a:pt x="0" y="0"/>
                    <a:pt x="0" y="0"/>
                  </a:cubicBezTo>
                </a:path>
              </a:pathLst>
            </a:cu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36941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ВТОРОЙ РАУНД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800" b="1" smtClean="0"/>
              <a:t>«Вспомнить всё!»</a:t>
            </a:r>
            <a:endParaRPr lang="ru-RU" sz="2800" smtClean="0"/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Постояльцы гостиниц, покидая гостиницу по делам, зачастую забывают оставлять ключи от номера у дежурного на «вахте» (на ресепшен), автоматически кладя ключ в карман. А это нарушает заведенный в отеле порядок. </a:t>
            </a:r>
            <a:r>
              <a:rPr lang="ru-RU" sz="2000" b="1">
                <a:latin typeface="Century Gothic" pitchFamily="34" charset="0"/>
              </a:rPr>
              <a:t>Как бороться с проблемой выноса ключей?</a:t>
            </a:r>
            <a:endParaRPr lang="ru-RU" sz="2000">
              <a:latin typeface="Century Gothic" pitchFamily="34" charset="0"/>
            </a:endParaRPr>
          </a:p>
        </p:txBody>
      </p:sp>
      <p:pic>
        <p:nvPicPr>
          <p:cNvPr id="24579" name="Picture 2" descr="Картинки по запросу клипарт rece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7550" y="3756025"/>
            <a:ext cx="26177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3925" y="5299075"/>
            <a:ext cx="528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1690688" y="4200525"/>
            <a:ext cx="5054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entury Gothic" pitchFamily="34" charset="0"/>
              </a:rPr>
              <a:t>КРЕАТИВ-БОЙ</a:t>
            </a:r>
          </a:p>
          <a:p>
            <a:r>
              <a:rPr lang="ru-RU" b="1">
                <a:latin typeface="Century Gothic" pitchFamily="34" charset="0"/>
              </a:rPr>
              <a:t>МУНИЦИПАЛЬНЫЙ ЭТАП ИГРЫ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5" y="1949450"/>
            <a:ext cx="55340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ВТОРОЙ РАУНД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Контрольное решение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514475" y="676275"/>
            <a:ext cx="7180263" cy="635000"/>
          </a:xfrm>
        </p:spPr>
        <p:txBody>
          <a:bodyPr/>
          <a:lstStyle/>
          <a:p>
            <a:r>
              <a:rPr lang="ru-RU" sz="2800" b="1" smtClean="0"/>
              <a:t>«Вспомнить всё!»</a:t>
            </a:r>
            <a:endParaRPr lang="ru-RU" sz="2800" smtClean="0"/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514475" y="1612900"/>
            <a:ext cx="6900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Gothic" pitchFamily="34" charset="0"/>
              </a:rPr>
              <a:t>К ключу присоединяется объемный «брелок» (бирка с номером), который не позволяет поместить ключ в карман.</a:t>
            </a:r>
          </a:p>
        </p:txBody>
      </p:sp>
      <p:pic>
        <p:nvPicPr>
          <p:cNvPr id="26627" name="Picture 2" descr="Картинки по запросу клипарт джинсы лю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38" y="3179763"/>
            <a:ext cx="2324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и по запросу клипарт ключи от номеров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4753950" y="3576917"/>
            <a:ext cx="530977" cy="419941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</TotalTime>
  <Words>529</Words>
  <Application>Microsoft Office PowerPoint</Application>
  <PresentationFormat>Экран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Century Gothic</vt:lpstr>
      <vt:lpstr>Arial</vt:lpstr>
      <vt:lpstr>Wingdings 3</vt:lpstr>
      <vt:lpstr>Calibri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Слайд 1</vt:lpstr>
      <vt:lpstr>Слайд 2</vt:lpstr>
      <vt:lpstr>«В лесу родилась ёлочка!»</vt:lpstr>
      <vt:lpstr>Слайд 4</vt:lpstr>
      <vt:lpstr>«В лесу родилась ёлочка!»</vt:lpstr>
      <vt:lpstr>Слайд 6</vt:lpstr>
      <vt:lpstr>«Вспомнить всё!»</vt:lpstr>
      <vt:lpstr>Слайд 8</vt:lpstr>
      <vt:lpstr>«Вспомнить всё!»</vt:lpstr>
      <vt:lpstr>Слайд 10</vt:lpstr>
      <vt:lpstr>«На чужой кроссовОк не разевай роток!»</vt:lpstr>
      <vt:lpstr>Слайд 12</vt:lpstr>
      <vt:lpstr>«На чужой кроссовОк не разевай роток!»</vt:lpstr>
      <vt:lpstr>Слайд 14</vt:lpstr>
      <vt:lpstr>«Императрица против «белоручек» »</vt:lpstr>
      <vt:lpstr>Слайд 16</vt:lpstr>
      <vt:lpstr>«Императрица против «белоручек» »</vt:lpstr>
      <vt:lpstr>Слайд 18</vt:lpstr>
      <vt:lpstr>«Оборона по-французски»</vt:lpstr>
      <vt:lpstr>Слайд 20</vt:lpstr>
      <vt:lpstr>«Оборона по-французски»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Настя</cp:lastModifiedBy>
  <cp:revision>22</cp:revision>
  <dcterms:created xsi:type="dcterms:W3CDTF">2017-11-02T14:19:07Z</dcterms:created>
  <dcterms:modified xsi:type="dcterms:W3CDTF">2017-11-13T11:43:06Z</dcterms:modified>
</cp:coreProperties>
</file>