
<file path=[Content_Types].xml><?xml version="1.0" encoding="utf-8"?>
<Types xmlns="http://schemas.openxmlformats.org/package/2006/content-types"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Default ContentType="image/png" Extension="png"/>
  <Default ContentType="application/vnd.openxmlformats-officedocument.oleObject" Extension="bin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theme+xml" PartName="/ppt/theme/theme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theme+xml" PartName="/ppt/theme/theme1.xml"/>
  <Default ContentType="image/jpeg" Extension="jpeg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image/x-wmf" Extension="wmf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slideLayout+xml" PartName="/ppt/slideLayouts/slideLayout1.xml"/>
  <Override ContentType="application/vnd.openxmlformats-officedocument.themeOverride+xml" PartName="/ppt/theme/themeOverride1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Default ContentType="application/vnd.openxmlformats-officedocument.vmlDrawing" Extension="v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wmf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20"/>
  </p:notesMasterIdLst>
  <p:sldIdLst>
    <p:sldId id="256" r:id="rId2"/>
    <p:sldId id="283" r:id="rId3"/>
    <p:sldId id="286" r:id="rId4"/>
    <p:sldId id="287" r:id="rId5"/>
    <p:sldId id="288" r:id="rId6"/>
    <p:sldId id="280" r:id="rId7"/>
    <p:sldId id="282" r:id="rId8"/>
    <p:sldId id="289" r:id="rId9"/>
    <p:sldId id="290" r:id="rId10"/>
    <p:sldId id="284" r:id="rId11"/>
    <p:sldId id="291" r:id="rId12"/>
    <p:sldId id="257" r:id="rId13"/>
    <p:sldId id="285" r:id="rId14"/>
    <p:sldId id="292" r:id="rId15"/>
    <p:sldId id="293" r:id="rId16"/>
    <p:sldId id="295" r:id="rId17"/>
    <p:sldId id="294" r:id="rId18"/>
    <p:sldId id="268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425D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20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D73AB49-46F8-4CEC-9C37-136EFED2C2C8}" type="datetimeFigureOut">
              <a:rPr lang="ru-RU"/>
              <a:pPr>
                <a:defRPr/>
              </a:pPr>
              <a:t>21.10.2022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E94CD04-D957-41EF-9793-CC94410A40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63DAE2D-CD2F-4EA1-A476-08FFFD57D3F1}" type="datetimeFigureOut">
              <a:rPr lang="ru-RU"/>
              <a:pPr>
                <a:defRPr/>
              </a:pPr>
              <a:t>21.10.2022</a:t>
            </a:fld>
            <a:endParaRPr lang="ru-RU"/>
          </a:p>
        </p:txBody>
      </p:sp>
      <p:sp>
        <p:nvSpPr>
          <p:cNvPr id="7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1A88219-3E95-4E0B-8D7C-D5C1055CE0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EE42-DADE-4382-8B61-8F5E90BACCD2}" type="datetimeFigureOut">
              <a:rPr lang="ru-RU"/>
              <a:pPr>
                <a:defRPr/>
              </a:pPr>
              <a:t>21.10.2022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003F1-73F6-4E00-913B-8246E4238A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F3AD3C1-3EE6-4DB4-8412-014BC71F1F03}" type="datetimeFigureOut">
              <a:rPr lang="ru-RU"/>
              <a:pPr>
                <a:defRPr/>
              </a:pPr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FFFD05BA-1946-4EFB-B29A-964A2C64C9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17E8D-5D21-4127-98A6-848F9D0FFBE2}" type="datetimeFigureOut">
              <a:rPr lang="ru-RU"/>
              <a:pPr>
                <a:defRPr/>
              </a:pPr>
              <a:t>21.10.2022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FEF36-F49A-493A-969A-190B47C775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1BA18C86-27AF-4928-8627-51C2538B2F7E}" type="datetimeFigureOut">
              <a:rPr lang="ru-RU"/>
              <a:pPr>
                <a:defRPr/>
              </a:pPr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8270041-D89F-4FA3-AF03-73DF59CE53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2EE27-404A-4CF2-843E-6E5B27767E63}" type="datetimeFigureOut">
              <a:rPr lang="ru-RU"/>
              <a:pPr>
                <a:defRPr/>
              </a:pPr>
              <a:t>21.10.2022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B70EB-2F4D-42EF-8D2A-761FE090D0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3463D-A6E8-4230-8445-E104383418A4}" type="datetimeFigureOut">
              <a:rPr lang="ru-RU"/>
              <a:pPr>
                <a:defRPr/>
              </a:pPr>
              <a:t>21.10.2022</a:t>
            </a:fld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0A904-BFF1-40AE-9889-AE107F8B49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956A1-BCFD-4936-8DDB-67F434C5BA59}" type="datetimeFigureOut">
              <a:rPr lang="ru-RU"/>
              <a:pPr>
                <a:defRPr/>
              </a:pPr>
              <a:t>21.10.2022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D0822-16C3-4E89-A627-989F297718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5505F-9482-4EBE-B36A-BCF700708709}" type="datetimeFigureOut">
              <a:rPr lang="ru-RU"/>
              <a:pPr>
                <a:defRPr/>
              </a:pPr>
              <a:t>21.10.2022</a:t>
            </a:fld>
            <a:endParaRPr lang="ru-RU"/>
          </a:p>
        </p:txBody>
      </p:sp>
      <p:sp>
        <p:nvSpPr>
          <p:cNvPr id="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970FD-3983-400A-89E6-4B0DBE5C8A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D0327-15D9-4578-822F-6693DA593A11}" type="datetimeFigureOut">
              <a:rPr lang="ru-RU"/>
              <a:pPr>
                <a:defRPr/>
              </a:pPr>
              <a:t>21.10.2022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44E1C-879E-45C8-945F-47E8925294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8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D3723B6-9AB6-4E61-9229-B6A43C8679B2}" type="datetimeFigureOut">
              <a:rPr lang="ru-RU"/>
              <a:pPr>
                <a:defRPr/>
              </a:pPr>
              <a:t>21.10.2022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3B18BF0-9EAB-40EE-8C42-D7B646E6FA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B93B8679-CA7A-4291-AE9B-D2DF709D667D}" type="datetimeFigureOut">
              <a:rPr lang="ru-RU"/>
              <a:pPr>
                <a:defRPr/>
              </a:pPr>
              <a:t>21.10.2022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smtClean="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2653517-6856-4560-A68E-5185175996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7" r:id="rId2"/>
    <p:sldLayoutId id="2147483949" r:id="rId3"/>
    <p:sldLayoutId id="2147483946" r:id="rId4"/>
    <p:sldLayoutId id="2147483945" r:id="rId5"/>
    <p:sldLayoutId id="2147483944" r:id="rId6"/>
    <p:sldLayoutId id="2147483943" r:id="rId7"/>
    <p:sldLayoutId id="2147483942" r:id="rId8"/>
    <p:sldLayoutId id="2147483950" r:id="rId9"/>
    <p:sldLayoutId id="2147483941" r:id="rId10"/>
    <p:sldLayoutId id="214748395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fontAlgn="base">
        <a:spcBef>
          <a:spcPts val="500"/>
        </a:spcBef>
        <a:spcAft>
          <a:spcPct val="0"/>
        </a:spcAft>
        <a:buClr>
          <a:srgbClr val="846648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fontAlgn="base">
        <a:spcBef>
          <a:spcPts val="400"/>
        </a:spcBef>
        <a:spcAft>
          <a:spcPct val="0"/>
        </a:spcAft>
        <a:buClr>
          <a:srgbClr val="846648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fontAlgn="base">
        <a:spcBef>
          <a:spcPct val="20000"/>
        </a:spcBef>
        <a:spcAft>
          <a:spcPct val="0"/>
        </a:spcAft>
        <a:buClr>
          <a:srgbClr val="846648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fontAlgn="base">
        <a:spcBef>
          <a:spcPts val="400"/>
        </a:spcBef>
        <a:spcAft>
          <a:spcPct val="0"/>
        </a:spcAft>
        <a:buClr>
          <a:srgbClr val="846648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ode2.susu.ru/target/" TargetMode="External"/><Relationship Id="rId2" Type="http://schemas.openxmlformats.org/officeDocument/2006/relationships/hyperlink" Target="https://padlet.com/innsvistun/ede7joh9ubq19bl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cs.google.com/presentation/d/1iLRnfp72kmfh8o6fIJww71_J2XVlj47BWbVaIe_AeqE/edit?usp=sharing" TargetMode="External"/><Relationship Id="rId4" Type="http://schemas.openxmlformats.org/officeDocument/2006/relationships/hyperlink" Target="https://www.byrdseed.com/differentiator/" TargetMode="External"/></Relationships>
</file>

<file path=ppt/slides/_rels/slide11.xml.rels><?xml version="1.0" encoding="UTF-8" standalone="yes" ?><Relationships xmlns="http://schemas.openxmlformats.org/package/2006/relationships"><Relationship Id="rId3" Target="../media/image6.jpeg" Type="http://schemas.openxmlformats.org/officeDocument/2006/relationships/image"/><Relationship Id="rId2" Target="../media/image4.png" Type="http://schemas.openxmlformats.org/officeDocument/2006/relationships/image"/><Relationship Id="rId1" Target="../slideLayouts/slideLayout6.xml" Type="http://schemas.openxmlformats.org/officeDocument/2006/relationships/slideLayout"/></Relationships>
</file>

<file path=ppt/slides/_rels/slide12.xml.rels><?xml version="1.0" encoding="UTF-8" standalone="yes" ?><Relationships xmlns="http://schemas.openxmlformats.org/package/2006/relationships"><Relationship Id="rId3" Target="../media/image8.png" Type="http://schemas.openxmlformats.org/officeDocument/2006/relationships/image"/><Relationship Id="rId2" Target="../media/image7.jpeg" Type="http://schemas.openxmlformats.org/officeDocument/2006/relationships/image"/><Relationship Id="rId1" Target="../slideLayouts/slideLayout3.xml" Type="http://schemas.openxmlformats.org/officeDocument/2006/relationships/slideLayout"/><Relationship Id="rId4" Target="../media/image9.jpeg" Type="http://schemas.openxmlformats.org/officeDocument/2006/relationships/image"/></Relationships>
</file>

<file path=ppt/slides/_rels/slide13.xml.rels><?xml version="1.0" encoding="UTF-8" standalone="yes" ?><Relationships xmlns="http://schemas.openxmlformats.org/package/2006/relationships"><Relationship Id="rId3" Target="../media/image11.jpeg" Type="http://schemas.openxmlformats.org/officeDocument/2006/relationships/image"/><Relationship Id="rId2" Target="../media/image10.pn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12.jpeg" Type="http://schemas.openxmlformats.org/officeDocument/2006/relationships/image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zen.ru/media/yauchebnik/vash-put-k-provalu-tipichnye-oshibki-molodyh-uchitelei-chego-luchshe-ne-delat-60a63080a28a8d1648cbf895" TargetMode="External"/><Relationship Id="rId7" Type="http://schemas.openxmlformats.org/officeDocument/2006/relationships/hyperlink" Target="https://prostudio.ru/journal/generation-x-y-z/" TargetMode="External"/><Relationship Id="rId2" Type="http://schemas.openxmlformats.org/officeDocument/2006/relationships/hyperlink" Target="https://mel.fm/vospitaniye/eksperty/7028654-young_teachers_question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ch1945uz.mskobr.ru/files/potashnik-materialy_k_pedsovetu1.pdf" TargetMode="External"/><Relationship Id="rId5" Type="http://schemas.openxmlformats.org/officeDocument/2006/relationships/hyperlink" Target="https://infourok.ru/pamyatki_sovety_molodomu_uchitelyu-317002.htm" TargetMode="External"/><Relationship Id="rId4" Type="http://schemas.openxmlformats.org/officeDocument/2006/relationships/hyperlink" Target="http://www.io.nios.ru/articles2/51/6/trudnosti-molodyh-pedagogov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8.xml.rels><?xml version="1.0" encoding="UTF-8" standalone="yes" ?><Relationships xmlns="http://schemas.openxmlformats.org/package/2006/relationships"><Relationship Id="rId3" Target="https://www.sites.google.com/view/navykpisma/&#1075;&#1083;&#1072;&#1074;&#1085;&#1072;&#1103;-&#1089;&#1090;&#1088;&#1072;&#1085;&#1080;&#1094;&#1072;" TargetMode="External" Type="http://schemas.openxmlformats.org/officeDocument/2006/relationships/hyperlink"/><Relationship Id="rId2" Target="../media/image2.jpeg" Type="http://schemas.openxmlformats.org/officeDocument/2006/relationships/image"/><Relationship Id="rId1" Target="../slideLayouts/slideLayout1.xml" Type="http://schemas.openxmlformats.org/officeDocument/2006/relationships/slideLayout"/><Relationship Id="rId4" Target="../media/image18.png" Type="http://schemas.openxmlformats.org/officeDocument/2006/relationships/image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ctrTitle"/>
          </p:nvPr>
        </p:nvSpPr>
        <p:spPr>
          <a:xfrm>
            <a:off x="3450198" y="332656"/>
            <a:ext cx="5105400" cy="151216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C00000"/>
                </a:solidFill>
              </a:rPr>
              <a:t>Форум молодых педагогов-2022 </a:t>
            </a:r>
            <a:r>
              <a:rPr lang="ru-RU" sz="3600" dirty="0" smtClean="0">
                <a:solidFill>
                  <a:srgbClr val="C00000"/>
                </a:solidFill>
              </a:rPr>
              <a:t/>
            </a:r>
            <a:br>
              <a:rPr lang="ru-RU" sz="3600" dirty="0" smtClean="0">
                <a:solidFill>
                  <a:srgbClr val="C00000"/>
                </a:solidFill>
              </a:rPr>
            </a:br>
            <a:endParaRPr lang="ru-RU" sz="2800" dirty="0"/>
          </a:p>
        </p:txBody>
      </p:sp>
      <p:sp>
        <p:nvSpPr>
          <p:cNvPr id="12" name="Подзаголовок 11"/>
          <p:cNvSpPr>
            <a:spLocks noGrp="1"/>
          </p:cNvSpPr>
          <p:nvPr>
            <p:ph type="subTitle" idx="1"/>
          </p:nvPr>
        </p:nvSpPr>
        <p:spPr>
          <a:xfrm>
            <a:off x="2411413" y="5805488"/>
            <a:ext cx="6264275" cy="596900"/>
          </a:xfrm>
        </p:spPr>
        <p:txBody>
          <a:bodyPr>
            <a:normAutofit fontScale="55000" lnSpcReduction="20000"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25 октября 2022 года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Пенза</a:t>
            </a:r>
            <a:endParaRPr lang="ru-RU" dirty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sp>
        <p:nvSpPr>
          <p:cNvPr id="14339" name="Подзаголовок 11"/>
          <p:cNvSpPr txBox="1">
            <a:spLocks/>
          </p:cNvSpPr>
          <p:nvPr/>
        </p:nvSpPr>
        <p:spPr bwMode="auto">
          <a:xfrm>
            <a:off x="3587750" y="4292600"/>
            <a:ext cx="4967288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tIns="0" rIns="45720" bIns="0"/>
          <a:lstStyle/>
          <a:p>
            <a:pPr algn="r"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None/>
            </a:pPr>
            <a:r>
              <a:rPr lang="ru-RU" sz="1400" i="1">
                <a:solidFill>
                  <a:srgbClr val="FFFFFF"/>
                </a:solidFill>
                <a:latin typeface="Trebuchet MS" pitchFamily="34" charset="0"/>
              </a:rPr>
              <a:t>Кулемина Ирина Евгеньевна,</a:t>
            </a:r>
          </a:p>
          <a:p>
            <a:pPr algn="r"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None/>
            </a:pPr>
            <a:r>
              <a:rPr lang="ru-RU" sz="1400" i="1">
                <a:solidFill>
                  <a:srgbClr val="FFFFFF"/>
                </a:solidFill>
                <a:latin typeface="Trebuchet MS" pitchFamily="34" charset="0"/>
              </a:rPr>
              <a:t> советник отдела общего образования</a:t>
            </a:r>
          </a:p>
          <a:p>
            <a:pPr algn="r"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None/>
            </a:pPr>
            <a:r>
              <a:rPr lang="ru-RU" sz="1400" i="1">
                <a:solidFill>
                  <a:srgbClr val="FFFFFF"/>
                </a:solidFill>
                <a:latin typeface="Trebuchet MS" pitchFamily="34" charset="0"/>
              </a:rPr>
              <a:t> Департамента образования</a:t>
            </a:r>
          </a:p>
          <a:p>
            <a:pPr algn="r"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None/>
            </a:pPr>
            <a:r>
              <a:rPr lang="ru-RU" sz="1400" i="1">
                <a:solidFill>
                  <a:srgbClr val="FFFFFF"/>
                </a:solidFill>
                <a:latin typeface="Trebuchet MS" pitchFamily="34" charset="0"/>
              </a:rPr>
              <a:t> города Заречного Пензенской области</a:t>
            </a:r>
          </a:p>
        </p:txBody>
      </p:sp>
      <p:sp>
        <p:nvSpPr>
          <p:cNvPr id="14340" name="Прямоугольник 1"/>
          <p:cNvSpPr>
            <a:spLocks noChangeArrowheads="1"/>
          </p:cNvSpPr>
          <p:nvPr/>
        </p:nvSpPr>
        <p:spPr bwMode="auto">
          <a:xfrm>
            <a:off x="2916238" y="2060575"/>
            <a:ext cx="59039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chemeClr val="bg1"/>
                </a:solidFill>
                <a:latin typeface="Trebuchet MS" pitchFamily="34" charset="0"/>
              </a:rPr>
              <a:t>- ЗАДАЕМ ВОПРОСЫ -</a:t>
            </a:r>
            <a:br>
              <a:rPr lang="ru-RU" b="1">
                <a:solidFill>
                  <a:schemeClr val="bg1"/>
                </a:solidFill>
                <a:latin typeface="Trebuchet MS" pitchFamily="34" charset="0"/>
              </a:rPr>
            </a:br>
            <a:r>
              <a:rPr lang="ru-RU" b="1">
                <a:solidFill>
                  <a:schemeClr val="bg1"/>
                </a:solidFill>
                <a:latin typeface="Trebuchet MS" pitchFamily="34" charset="0"/>
              </a:rPr>
              <a:t>                    - ИЩЕМ ОТВЕТЫ -</a:t>
            </a:r>
            <a:br>
              <a:rPr lang="ru-RU" b="1">
                <a:solidFill>
                  <a:schemeClr val="bg1"/>
                </a:solidFill>
                <a:latin typeface="Trebuchet MS" pitchFamily="34" charset="0"/>
              </a:rPr>
            </a:br>
            <a:r>
              <a:rPr lang="ru-RU" b="1">
                <a:solidFill>
                  <a:schemeClr val="bg1"/>
                </a:solidFill>
                <a:latin typeface="Trebuchet MS" pitchFamily="34" charset="0"/>
              </a:rPr>
              <a:t>                                         - ИЗУЧАЕМ ОПЫТ -</a:t>
            </a:r>
            <a:br>
              <a:rPr lang="ru-RU" b="1">
                <a:solidFill>
                  <a:schemeClr val="bg1"/>
                </a:solidFill>
                <a:latin typeface="Trebuchet MS" pitchFamily="34" charset="0"/>
              </a:rPr>
            </a:br>
            <a:r>
              <a:rPr lang="ru-RU" b="1">
                <a:solidFill>
                  <a:schemeClr val="bg1"/>
                </a:solidFill>
                <a:latin typeface="Trebuchet MS" pitchFamily="34" charset="0"/>
              </a:rPr>
              <a:t>                                                          - ПРИМЕНЯЕМ - </a:t>
            </a:r>
          </a:p>
        </p:txBody>
      </p:sp>
      <p:pic>
        <p:nvPicPr>
          <p:cNvPr id="1434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88913"/>
            <a:ext cx="2408237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0"/>
          <p:cNvSpPr>
            <a:spLocks noGrp="1"/>
          </p:cNvSpPr>
          <p:nvPr>
            <p:ph type="title"/>
          </p:nvPr>
        </p:nvSpPr>
        <p:spPr>
          <a:xfrm>
            <a:off x="166681" y="231755"/>
            <a:ext cx="8588144" cy="604957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dirty="0"/>
              <a:t/>
            </a:r>
            <a:br>
              <a:rPr lang="ru-RU" sz="2000" dirty="0"/>
            </a:br>
            <a:r>
              <a:rPr lang="ru-RU" sz="2000" i="1" dirty="0">
                <a:solidFill>
                  <a:srgbClr val="C00000"/>
                </a:solidFill>
              </a:rPr>
              <a:t>Иди за тем, кем восхищаешься, у кого хочешь учиться</a:t>
            </a:r>
            <a:r>
              <a:rPr lang="ru-RU" sz="2000" i="1" dirty="0" smtClean="0">
                <a:solidFill>
                  <a:srgbClr val="C00000"/>
                </a:solidFill>
              </a:rPr>
              <a:t>.</a:t>
            </a:r>
            <a:br>
              <a:rPr lang="ru-RU" sz="2000" i="1" dirty="0" smtClean="0">
                <a:solidFill>
                  <a:srgbClr val="C00000"/>
                </a:solidFill>
              </a:rPr>
            </a:br>
            <a:r>
              <a:rPr lang="ru-RU" sz="2000" i="1" dirty="0" smtClean="0">
                <a:solidFill>
                  <a:srgbClr val="C00000"/>
                </a:solidFill>
              </a:rPr>
              <a:t>                                                                      </a:t>
            </a:r>
            <a:r>
              <a:rPr lang="ru-RU" sz="2000" dirty="0" smtClean="0">
                <a:solidFill>
                  <a:srgbClr val="C00000"/>
                </a:solidFill>
              </a:rPr>
              <a:t>(</a:t>
            </a:r>
            <a:r>
              <a:rPr lang="ru-RU" sz="2000" i="1" dirty="0" smtClean="0">
                <a:solidFill>
                  <a:srgbClr val="C00000"/>
                </a:solidFill>
              </a:rPr>
              <a:t>Уоррен </a:t>
            </a:r>
            <a:r>
              <a:rPr lang="ru-RU" sz="2000" i="1" dirty="0" err="1" smtClean="0">
                <a:solidFill>
                  <a:srgbClr val="C00000"/>
                </a:solidFill>
              </a:rPr>
              <a:t>Баффетт</a:t>
            </a:r>
            <a:r>
              <a:rPr lang="ru-RU" sz="2000" i="1" dirty="0" smtClean="0">
                <a:solidFill>
                  <a:srgbClr val="C00000"/>
                </a:solidFill>
              </a:rPr>
              <a:t>)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5" name="Заголовок 10"/>
          <p:cNvSpPr txBox="1">
            <a:spLocks/>
          </p:cNvSpPr>
          <p:nvPr/>
        </p:nvSpPr>
        <p:spPr>
          <a:xfrm>
            <a:off x="339725" y="981075"/>
            <a:ext cx="8748713" cy="431800"/>
          </a:xfrm>
          <a:prstGeom prst="rect">
            <a:avLst/>
          </a:prstGeom>
        </p:spPr>
        <p:txBody>
          <a:bodyPr lIns="45720" tIns="0" rIns="45720" bIns="0" anchor="b"/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fontAlgn="auto">
              <a:spcAft>
                <a:spcPts val="0"/>
              </a:spcAft>
              <a:defRPr/>
            </a:pP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23555" name="Прямоугольник 1"/>
          <p:cNvSpPr>
            <a:spLocks noChangeArrowheads="1"/>
          </p:cNvSpPr>
          <p:nvPr/>
        </p:nvSpPr>
        <p:spPr bwMode="auto">
          <a:xfrm>
            <a:off x="358775" y="1052513"/>
            <a:ext cx="7669213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chemeClr val="tx2"/>
                </a:solidFill>
                <a:latin typeface="Trebuchet MS" pitchFamily="34" charset="0"/>
              </a:rPr>
              <a:t>Свистун Инна Владимировна</a:t>
            </a:r>
            <a:r>
              <a:rPr lang="ru-RU">
                <a:solidFill>
                  <a:schemeClr val="tx2"/>
                </a:solidFill>
                <a:latin typeface="Trebuchet MS" pitchFamily="34" charset="0"/>
              </a:rPr>
              <a:t>,</a:t>
            </a:r>
            <a:r>
              <a:rPr lang="ru-RU">
                <a:latin typeface="Trebuchet MS" pitchFamily="34" charset="0"/>
              </a:rPr>
              <a:t> заместитель директора сетевой школы проекта «Школа Росатома» МБОУ «СОШ №109» г. Трехгорный, учитель информатики и математики, победитель профессиональных педагогических конкурсов  проекта «Школа Росатома»: «Эксперт конкурсной программы» и «Дистанционный педагог».</a:t>
            </a:r>
          </a:p>
          <a:p>
            <a:endParaRPr lang="ru-RU">
              <a:latin typeface="Trebuchet MS" pitchFamily="34" charset="0"/>
            </a:endParaRPr>
          </a:p>
          <a:p>
            <a:r>
              <a:rPr lang="ru-RU">
                <a:latin typeface="Trebuchet MS" pitchFamily="34" charset="0"/>
              </a:rPr>
              <a:t>«Как сплести паутину современного урока. Лайфхаки от мастера»:</a:t>
            </a:r>
          </a:p>
          <a:p>
            <a:r>
              <a:rPr lang="ru-RU" u="sng">
                <a:latin typeface="Trebuchet MS" pitchFamily="34" charset="0"/>
                <a:hlinkClick r:id="rId2"/>
              </a:rPr>
              <a:t>https://padlet.com/innsvistun/ede7joh9ubq19blf</a:t>
            </a:r>
            <a:r>
              <a:rPr lang="ru-RU">
                <a:latin typeface="Trebuchet MS" pitchFamily="34" charset="0"/>
              </a:rPr>
              <a:t> </a:t>
            </a:r>
          </a:p>
          <a:p>
            <a:r>
              <a:rPr lang="ru-RU">
                <a:latin typeface="Trebuchet MS" pitchFamily="34" charset="0"/>
              </a:rPr>
              <a:t>- конструктор целей на русском </a:t>
            </a:r>
            <a:r>
              <a:rPr lang="ru-RU" u="sng">
                <a:latin typeface="Trebuchet MS" pitchFamily="34" charset="0"/>
                <a:hlinkClick r:id="rId3"/>
              </a:rPr>
              <a:t>https://ode2.susu.ru/target/</a:t>
            </a:r>
            <a:r>
              <a:rPr lang="ru-RU">
                <a:latin typeface="Trebuchet MS" pitchFamily="34" charset="0"/>
              </a:rPr>
              <a:t>  </a:t>
            </a:r>
          </a:p>
          <a:p>
            <a:r>
              <a:rPr lang="ru-RU">
                <a:latin typeface="Trebuchet MS" pitchFamily="34" charset="0"/>
              </a:rPr>
              <a:t>- конструктор целей на английском </a:t>
            </a:r>
            <a:r>
              <a:rPr lang="ru-RU" u="sng">
                <a:latin typeface="Trebuchet MS" pitchFamily="34" charset="0"/>
                <a:hlinkClick r:id="rId4"/>
              </a:rPr>
              <a:t>https://www.byrdseed.com/differentiator/</a:t>
            </a:r>
            <a:r>
              <a:rPr lang="ru-RU">
                <a:latin typeface="Trebuchet MS" pitchFamily="34" charset="0"/>
              </a:rPr>
              <a:t>  </a:t>
            </a:r>
          </a:p>
          <a:p>
            <a:r>
              <a:rPr lang="ru-RU">
                <a:latin typeface="Trebuchet MS" pitchFamily="34" charset="0"/>
              </a:rPr>
              <a:t>- стажерская проба </a:t>
            </a:r>
            <a:r>
              <a:rPr lang="ru-RU" u="sng">
                <a:latin typeface="Trebuchet MS" pitchFamily="34" charset="0"/>
                <a:hlinkClick r:id="rId5"/>
              </a:rPr>
              <a:t>https://docs.google.com/presentation/d/1iLRnfp72kmfh8o6fIJww71_J2XVlj47BWbVaIe_AeqE/edit?usp=sharing</a:t>
            </a:r>
            <a:r>
              <a:rPr lang="ru-RU">
                <a:latin typeface="Trebuchet MS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444443"/>
            <a:ext cx="1957825" cy="50405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 smtClean="0">
                <a:solidFill>
                  <a:srgbClr val="C00000"/>
                </a:solidFill>
              </a:rPr>
              <a:t>…-К-о-У-Ч-…   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3825" y="4221163"/>
            <a:ext cx="8597900" cy="2232025"/>
          </a:xfrm>
          <a:prstGeom prst="rect">
            <a:avLst/>
          </a:prstGeom>
          <a:noFill/>
          <a:ln w="19050" cmpd="thickThin">
            <a:noFill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>
                <a:solidFill>
                  <a:srgbClr val="C00000"/>
                </a:solidFill>
                <a:latin typeface="+mn-lt"/>
                <a:cs typeface="+mn-cs"/>
              </a:rPr>
              <a:t>    ФГОС: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л</a:t>
            </a: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ичностные результаты;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400" b="1" i="1" dirty="0" err="1">
                <a:solidFill>
                  <a:schemeClr val="tx2"/>
                </a:solidFill>
                <a:latin typeface="+mn-lt"/>
                <a:cs typeface="+mn-cs"/>
              </a:rPr>
              <a:t>метапредметные</a:t>
            </a: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 результаты: познавательные, коммуникативные, регулятивные; 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предметные результаты;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воспитание;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…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sz="1400" b="1" i="1" dirty="0">
              <a:solidFill>
                <a:schemeClr val="tx2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   ЛЮБАЯ ДЕЯТЕЛЬНОСТЬ ЧЕЛОВЕКА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solidFill>
                  <a:srgbClr val="C00000"/>
                </a:solidFill>
                <a:latin typeface="+mn-lt"/>
                <a:cs typeface="+mn-cs"/>
              </a:rPr>
              <a:t>    Познай </a:t>
            </a:r>
            <a:r>
              <a:rPr lang="ru-RU" sz="1400" b="1" i="1" dirty="0">
                <a:solidFill>
                  <a:srgbClr val="C00000"/>
                </a:solidFill>
                <a:latin typeface="+mn-lt"/>
                <a:cs typeface="+mn-cs"/>
              </a:rPr>
              <a:t>самого себя!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b="1" i="1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pic>
        <p:nvPicPr>
          <p:cNvPr id="24579" name="Picture 4" descr="C:\Users\User\Pictures\КОУЧ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144713"/>
            <a:ext cx="4592638" cy="170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0" name="TextBox 10"/>
          <p:cNvSpPr txBox="1">
            <a:spLocks noChangeArrowheads="1"/>
          </p:cNvSpPr>
          <p:nvPr/>
        </p:nvSpPr>
        <p:spPr bwMode="auto">
          <a:xfrm>
            <a:off x="468313" y="1412875"/>
            <a:ext cx="7199312" cy="338138"/>
          </a:xfrm>
          <a:prstGeom prst="rect">
            <a:avLst/>
          </a:prstGeom>
          <a:noFill/>
          <a:ln w="19050" cmpd="thickThin">
            <a:solidFill>
              <a:schemeClr val="tx2">
                <a:alpha val="85097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i="1">
                <a:solidFill>
                  <a:srgbClr val="C00000"/>
                </a:solidFill>
                <a:latin typeface="Trebuchet MS" pitchFamily="34" charset="0"/>
              </a:rPr>
              <a:t>Простота_Универсальность_Баланс_Осознанность</a:t>
            </a:r>
          </a:p>
        </p:txBody>
      </p:sp>
      <p:sp>
        <p:nvSpPr>
          <p:cNvPr id="24581" name="TextBox 11"/>
          <p:cNvSpPr txBox="1">
            <a:spLocks noChangeArrowheads="1"/>
          </p:cNvSpPr>
          <p:nvPr/>
        </p:nvSpPr>
        <p:spPr bwMode="auto">
          <a:xfrm>
            <a:off x="4967288" y="188913"/>
            <a:ext cx="2773362" cy="1016000"/>
          </a:xfrm>
          <a:prstGeom prst="rect">
            <a:avLst/>
          </a:prstGeom>
          <a:noFill/>
          <a:ln w="19050" cmpd="thickThin">
            <a:solidFill>
              <a:schemeClr val="tx2">
                <a:alpha val="85097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1200" b="1" i="1">
                <a:solidFill>
                  <a:schemeClr val="tx2"/>
                </a:solidFill>
                <a:latin typeface="Trebuchet MS" pitchFamily="34" charset="0"/>
              </a:rPr>
              <a:t>Гроза двенадцатого года</a:t>
            </a:r>
            <a:br>
              <a:rPr lang="ru-RU" sz="1200" b="1" i="1">
                <a:solidFill>
                  <a:schemeClr val="tx2"/>
                </a:solidFill>
                <a:latin typeface="Trebuchet MS" pitchFamily="34" charset="0"/>
              </a:rPr>
            </a:br>
            <a:r>
              <a:rPr lang="ru-RU" sz="1200" b="1" i="1">
                <a:solidFill>
                  <a:schemeClr val="tx2"/>
                </a:solidFill>
                <a:latin typeface="Trebuchet MS" pitchFamily="34" charset="0"/>
              </a:rPr>
              <a:t>Настала — кто тут нам помог?</a:t>
            </a:r>
            <a:br>
              <a:rPr lang="ru-RU" sz="1200" b="1" i="1">
                <a:solidFill>
                  <a:schemeClr val="tx2"/>
                </a:solidFill>
                <a:latin typeface="Trebuchet MS" pitchFamily="34" charset="0"/>
              </a:rPr>
            </a:br>
            <a:r>
              <a:rPr lang="ru-RU" sz="1200" b="1" i="1">
                <a:solidFill>
                  <a:schemeClr val="tx2"/>
                </a:solidFill>
                <a:latin typeface="Trebuchet MS" pitchFamily="34" charset="0"/>
              </a:rPr>
              <a:t>Остервенение народа,</a:t>
            </a:r>
            <a:br>
              <a:rPr lang="ru-RU" sz="1200" b="1" i="1">
                <a:solidFill>
                  <a:schemeClr val="tx2"/>
                </a:solidFill>
                <a:latin typeface="Trebuchet MS" pitchFamily="34" charset="0"/>
              </a:rPr>
            </a:br>
            <a:r>
              <a:rPr lang="ru-RU" sz="1200" b="1" i="1">
                <a:solidFill>
                  <a:schemeClr val="tx2"/>
                </a:solidFill>
                <a:latin typeface="Trebuchet MS" pitchFamily="34" charset="0"/>
              </a:rPr>
              <a:t>Барклай, зима иль русский бог?</a:t>
            </a:r>
          </a:p>
          <a:p>
            <a:pPr algn="r"/>
            <a:r>
              <a:rPr lang="ru-RU" sz="1200" b="1" i="1">
                <a:solidFill>
                  <a:schemeClr val="tx2"/>
                </a:solidFill>
                <a:latin typeface="Trebuchet MS" pitchFamily="34" charset="0"/>
              </a:rPr>
              <a:t>А.С. Пушкин</a:t>
            </a:r>
            <a:endParaRPr lang="ru-RU" sz="1100" b="1" i="1">
              <a:solidFill>
                <a:schemeClr val="tx2"/>
              </a:solidFill>
              <a:latin typeface="Trebuchet MS" pitchFamily="34" charset="0"/>
            </a:endParaRPr>
          </a:p>
        </p:txBody>
      </p:sp>
      <p:pic>
        <p:nvPicPr>
          <p:cNvPr id="2458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8263" y="1884363"/>
            <a:ext cx="2154237" cy="2168525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166681" y="231755"/>
            <a:ext cx="8588144" cy="432047"/>
          </a:xfrm>
        </p:spPr>
        <p:txBody>
          <a:bodyPr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2000" dirty="0">
                <a:solidFill>
                  <a:schemeClr val="tx2"/>
                </a:solidFill>
              </a:rPr>
              <a:t>Не бойтесь ошибаться, бойтесь повторять ошибки.</a:t>
            </a:r>
            <a:br>
              <a:rPr lang="ru-RU" sz="2000" dirty="0">
                <a:solidFill>
                  <a:schemeClr val="tx2"/>
                </a:solidFill>
              </a:rPr>
            </a:br>
            <a:r>
              <a:rPr lang="ru-RU" sz="2000" dirty="0">
                <a:solidFill>
                  <a:schemeClr val="tx2"/>
                </a:solidFill>
              </a:rPr>
              <a:t>                                                                        (</a:t>
            </a:r>
            <a:r>
              <a:rPr lang="ru-RU" sz="2000" dirty="0" err="1">
                <a:solidFill>
                  <a:schemeClr val="tx2"/>
                </a:solidFill>
              </a:rPr>
              <a:t>Т.рузвельт</a:t>
            </a:r>
            <a:r>
              <a:rPr lang="ru-RU" sz="2000" dirty="0">
                <a:solidFill>
                  <a:schemeClr val="tx2"/>
                </a:solidFill>
              </a:rPr>
              <a:t>)</a:t>
            </a:r>
            <a:br>
              <a:rPr lang="ru-RU" sz="2000" dirty="0">
                <a:solidFill>
                  <a:schemeClr val="tx2"/>
                </a:solidFill>
              </a:rPr>
            </a:b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13" name="Заголовок 10"/>
          <p:cNvSpPr txBox="1">
            <a:spLocks/>
          </p:cNvSpPr>
          <p:nvPr/>
        </p:nvSpPr>
        <p:spPr>
          <a:xfrm>
            <a:off x="179388" y="838200"/>
            <a:ext cx="8588375" cy="431800"/>
          </a:xfrm>
          <a:prstGeom prst="rect">
            <a:avLst/>
          </a:prstGeom>
        </p:spPr>
        <p:txBody>
          <a:bodyPr lIns="45720" tIns="0" rIns="45720" bIns="0"/>
          <a:lstStyle>
            <a:lvl1pPr algn="r" rtl="0" eaLnBrk="1" latinLnBrk="0" hangingPunct="1">
              <a:spcBef>
                <a:spcPct val="0"/>
              </a:spcBef>
              <a:buNone/>
              <a:defRPr kumimoji="0" sz="42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l" fontAlgn="auto">
              <a:spcAft>
                <a:spcPts val="0"/>
              </a:spcAft>
              <a:defRPr/>
            </a:pP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5" name="Заголовок 10"/>
          <p:cNvSpPr txBox="1">
            <a:spLocks/>
          </p:cNvSpPr>
          <p:nvPr/>
        </p:nvSpPr>
        <p:spPr>
          <a:xfrm>
            <a:off x="187325" y="5516563"/>
            <a:ext cx="8588375" cy="433387"/>
          </a:xfrm>
          <a:prstGeom prst="rect">
            <a:avLst/>
          </a:prstGeom>
        </p:spPr>
        <p:txBody>
          <a:bodyPr lIns="45720" tIns="0" rIns="45720" bIns="0" anchor="b"/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fontAlgn="auto">
              <a:spcAft>
                <a:spcPts val="0"/>
              </a:spcAft>
              <a:defRPr/>
            </a:pP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892425" y="981075"/>
            <a:ext cx="4967288" cy="116998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Урок </a:t>
            </a:r>
            <a:r>
              <a:rPr lang="ru-RU" sz="1400" b="1" i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– клеточка педагогического процесса. В нем, как солнце в капле воды, отражаются все его стороны. Если не вся, то значительная часть педагогики концентрируется в уроке</a:t>
            </a:r>
            <a:r>
              <a:rPr lang="ru-RU" sz="1400" b="1" i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.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1400" b="1" i="1" dirty="0" err="1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Скаткин</a:t>
            </a:r>
            <a:r>
              <a:rPr lang="ru-RU" sz="1400" b="1" i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М.Н.</a:t>
            </a:r>
            <a:endParaRPr lang="ru-RU" sz="1400" b="1" i="1" dirty="0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1613" y="2193925"/>
            <a:ext cx="7705725" cy="3538538"/>
          </a:xfrm>
          <a:prstGeom prst="rect">
            <a:avLst/>
          </a:prstGeom>
          <a:noFill/>
          <a:ln w="19050" cmpd="thickThin">
            <a:solidFill>
              <a:schemeClr val="tx2">
                <a:alpha val="85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solidFill>
                  <a:srgbClr val="C00000"/>
                </a:solidFill>
                <a:latin typeface="+mn-lt"/>
                <a:cs typeface="+mn-cs"/>
              </a:rPr>
              <a:t>С чего начать?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- конспекты уроков разных типов;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- картотека методических приемов;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- подводящий и побуждающие диалог («Технологическая карта урока – это зло» </a:t>
            </a:r>
            <a:r>
              <a:rPr lang="ru-RU" sz="1400" b="1" i="1" dirty="0" err="1">
                <a:solidFill>
                  <a:schemeClr val="tx2"/>
                </a:solidFill>
                <a:latin typeface="+mn-lt"/>
                <a:cs typeface="+mn-cs"/>
              </a:rPr>
              <a:t>С.В.Иванов</a:t>
            </a: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.)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 - самостоятельная работа обучающегося (90% комментированного разбора = выученная беспомощность);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 анализ урока – основа методического роста;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 удерживать цель урока (учебную задачу)/мероприятия/события (А зачем это нужно?);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 пытаться «увидеть» траекторию изучения темы от 1 до 4 класса, от 5 до 9 класса</a:t>
            </a: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(определять, на чем строится изучение конкретного приема, что является для него основой, где дальше понадобится этот материал, в каком объеме он будет необходим…)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 отделять главное от второстепенного;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…</a:t>
            </a:r>
          </a:p>
        </p:txBody>
      </p:sp>
      <p:pic>
        <p:nvPicPr>
          <p:cNvPr id="2560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6775" y="5129213"/>
            <a:ext cx="1516063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7" name="Picture 4" descr="C:\Users\User\Pictures\КОУЧ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7938" y="765175"/>
            <a:ext cx="3024188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6100" y="5124450"/>
            <a:ext cx="1590675" cy="158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0"/>
          <p:cNvSpPr>
            <a:spLocks noGrp="1"/>
          </p:cNvSpPr>
          <p:nvPr>
            <p:ph type="title"/>
          </p:nvPr>
        </p:nvSpPr>
        <p:spPr>
          <a:xfrm>
            <a:off x="230729" y="151647"/>
            <a:ext cx="8149735" cy="36004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dirty="0" smtClean="0">
                <a:solidFill>
                  <a:srgbClr val="C00000"/>
                </a:solidFill>
              </a:rPr>
              <a:t>Функциональная грамотность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5" name="Заголовок 10"/>
          <p:cNvSpPr txBox="1">
            <a:spLocks/>
          </p:cNvSpPr>
          <p:nvPr/>
        </p:nvSpPr>
        <p:spPr>
          <a:xfrm>
            <a:off x="250825" y="1600200"/>
            <a:ext cx="8748713" cy="433388"/>
          </a:xfrm>
          <a:prstGeom prst="rect">
            <a:avLst/>
          </a:prstGeom>
        </p:spPr>
        <p:txBody>
          <a:bodyPr lIns="45720" tIns="0" rIns="45720" bIns="0" anchor="b"/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fontAlgn="auto">
              <a:spcAft>
                <a:spcPts val="0"/>
              </a:spcAft>
              <a:defRPr/>
            </a:pPr>
            <a:endParaRPr lang="ru-RU" sz="2000" dirty="0">
              <a:solidFill>
                <a:schemeClr val="tx2"/>
              </a:solidFill>
            </a:endParaRPr>
          </a:p>
        </p:txBody>
      </p:sp>
      <p:pic>
        <p:nvPicPr>
          <p:cNvPr id="2662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92725" y="4071938"/>
            <a:ext cx="2692400" cy="2503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TextBox 8"/>
          <p:cNvSpPr txBox="1">
            <a:spLocks noChangeArrowheads="1"/>
          </p:cNvSpPr>
          <p:nvPr/>
        </p:nvSpPr>
        <p:spPr bwMode="auto">
          <a:xfrm>
            <a:off x="3563938" y="188913"/>
            <a:ext cx="4564062" cy="430212"/>
          </a:xfrm>
          <a:prstGeom prst="rect">
            <a:avLst/>
          </a:prstGeom>
          <a:noFill/>
          <a:ln w="19050" cmpd="thickThin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1100" b="1" i="1">
                <a:solidFill>
                  <a:srgbClr val="C00000"/>
                </a:solidFill>
                <a:latin typeface="Trebuchet MS" pitchFamily="34" charset="0"/>
              </a:rPr>
              <a:t>          Осознанность действий. Точка зрения. </a:t>
            </a:r>
          </a:p>
          <a:p>
            <a:pPr algn="r"/>
            <a:r>
              <a:rPr lang="ru-RU" sz="1100" b="1" i="1">
                <a:solidFill>
                  <a:srgbClr val="C00000"/>
                </a:solidFill>
                <a:latin typeface="Trebuchet MS" pitchFamily="34" charset="0"/>
              </a:rPr>
              <a:t>Слушаем – Слышим - Прислушиваемся</a:t>
            </a:r>
          </a:p>
        </p:txBody>
      </p:sp>
      <p:pic>
        <p:nvPicPr>
          <p:cNvPr id="26629" name="Picture 2" descr="https://lh5.googleusercontent.com/-cAFuUuIqzRZBAtsUtugF0AD4TQZPgYrHmXpwuFZj9xRX3CixcvCfyQ0-nDBXv4UsKeM8frThhVoll76Ji-nyGcE0BY6x1xDpWWlWUKxMHTbNZcDA1vSYKmx0qFKLF2FKNf3CchEveapbsE5XsvbfOFW1-FvEHDTMIA8IWz3Q3rn_dT3QohjMh8zs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4675" y="741363"/>
            <a:ext cx="5588000" cy="350043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26630" name="Picture 4" descr="https://lh4.googleusercontent.com/ER-m8bhL0PDzSzHDBRD5gj-d6GkxdA8a0Iayt0Cv_Ayn-DUB5MKhsQH6ofcESVVSsKWzyJNzlJfDH28rL2RO4b2Wi9KVf7e3JrLZHLITb0NsAgwGxseKtYuBd9UyM3rGUGM849TpginQJex-Kwk1qINh4MxUORVcWamu1Q3I4h-N6dUVfuKpUx86f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7088" y="4365625"/>
            <a:ext cx="3529012" cy="22098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166681" y="231755"/>
            <a:ext cx="8588144" cy="432047"/>
          </a:xfrm>
        </p:spPr>
        <p:txBody>
          <a:bodyPr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2000" dirty="0" smtClean="0">
                <a:solidFill>
                  <a:srgbClr val="C00000"/>
                </a:solidFill>
              </a:rPr>
              <a:t>Назад в будущее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13" name="Заголовок 10"/>
          <p:cNvSpPr txBox="1">
            <a:spLocks/>
          </p:cNvSpPr>
          <p:nvPr/>
        </p:nvSpPr>
        <p:spPr>
          <a:xfrm>
            <a:off x="179388" y="838200"/>
            <a:ext cx="8588375" cy="431800"/>
          </a:xfrm>
          <a:prstGeom prst="rect">
            <a:avLst/>
          </a:prstGeom>
        </p:spPr>
        <p:txBody>
          <a:bodyPr lIns="45720" tIns="0" rIns="45720" bIns="0"/>
          <a:lstStyle>
            <a:lvl1pPr algn="r" rtl="0" eaLnBrk="1" latinLnBrk="0" hangingPunct="1">
              <a:spcBef>
                <a:spcPct val="0"/>
              </a:spcBef>
              <a:buNone/>
              <a:defRPr kumimoji="0" sz="42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l" fontAlgn="auto">
              <a:spcAft>
                <a:spcPts val="0"/>
              </a:spcAft>
              <a:defRPr/>
            </a:pP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5" name="Заголовок 10"/>
          <p:cNvSpPr txBox="1">
            <a:spLocks/>
          </p:cNvSpPr>
          <p:nvPr/>
        </p:nvSpPr>
        <p:spPr>
          <a:xfrm>
            <a:off x="187325" y="5516563"/>
            <a:ext cx="8588375" cy="433387"/>
          </a:xfrm>
          <a:prstGeom prst="rect">
            <a:avLst/>
          </a:prstGeom>
        </p:spPr>
        <p:txBody>
          <a:bodyPr lIns="45720" tIns="0" rIns="45720" bIns="0" anchor="b"/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fontAlgn="auto">
              <a:spcAft>
                <a:spcPts val="0"/>
              </a:spcAft>
              <a:defRPr/>
            </a:pP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6688" y="2420938"/>
            <a:ext cx="3829050" cy="206216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Урок будущего: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баланс К-О-У-Ч;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b="1" i="1" dirty="0" err="1">
                <a:solidFill>
                  <a:srgbClr val="C00000"/>
                </a:solidFill>
                <a:latin typeface="+mn-lt"/>
                <a:cs typeface="+mn-cs"/>
              </a:rPr>
              <a:t>блочно</a:t>
            </a:r>
            <a:r>
              <a:rPr lang="ru-RU" sz="1600" b="1" i="1" dirty="0">
                <a:solidFill>
                  <a:srgbClr val="C00000"/>
                </a:solidFill>
                <a:latin typeface="+mn-lt"/>
                <a:cs typeface="+mn-cs"/>
              </a:rPr>
              <a:t>-модульный подход;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информация подается </a:t>
            </a:r>
            <a:r>
              <a:rPr lang="ru-RU" sz="1600" b="1" i="1" u="sng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точно и точечно;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о</a:t>
            </a:r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сновной акцент на </a:t>
            </a:r>
            <a:r>
              <a:rPr lang="ru-RU" sz="1600" b="1" i="1" dirty="0">
                <a:solidFill>
                  <a:srgbClr val="C00000"/>
                </a:solidFill>
                <a:latin typeface="+mn-lt"/>
                <a:cs typeface="+mn-cs"/>
              </a:rPr>
              <a:t>анализ</a:t>
            </a:r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и </a:t>
            </a:r>
            <a:r>
              <a:rPr lang="ru-RU" sz="1600" b="1" i="1" dirty="0">
                <a:solidFill>
                  <a:srgbClr val="C00000"/>
                </a:solidFill>
                <a:latin typeface="+mn-lt"/>
                <a:cs typeface="+mn-cs"/>
              </a:rPr>
              <a:t>тренинг </a:t>
            </a:r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ключевых </a:t>
            </a:r>
            <a:r>
              <a:rPr lang="ru-RU" sz="1600" b="1" i="1" dirty="0">
                <a:solidFill>
                  <a:srgbClr val="C00000"/>
                </a:solidFill>
                <a:latin typeface="+mn-lt"/>
                <a:cs typeface="+mn-cs"/>
              </a:rPr>
              <a:t>навыков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sz="1600" b="1" i="1" dirty="0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4663" y="2924175"/>
            <a:ext cx="3816350" cy="1247775"/>
          </a:xfrm>
          <a:prstGeom prst="rect">
            <a:avLst/>
          </a:prstGeom>
          <a:noFill/>
          <a:ln w="19050" cmpd="thickThin">
            <a:noFill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>
                <a:solidFill>
                  <a:srgbClr val="C00000"/>
                </a:solidFill>
                <a:latin typeface="+mn-lt"/>
                <a:cs typeface="+mn-cs"/>
              </a:rPr>
              <a:t>Главная сложность при разработке модулей: </a:t>
            </a:r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как отобрать самые эффективные приемы ? 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sz="1100" b="1" i="1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pic>
        <p:nvPicPr>
          <p:cNvPr id="27654" name="Picture 4" descr="C:\Users\User\Pictures\КОУЧ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6688" y="906463"/>
            <a:ext cx="3252787" cy="121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3254375" y="4597400"/>
            <a:ext cx="4683125" cy="157003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Где брать информацию?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В учебниках и справочниках, которые создали предыдущие поколения (например, 60-80-е годы. </a:t>
            </a:r>
            <a:r>
              <a:rPr lang="ru-RU" sz="1600" b="1" i="1" dirty="0">
                <a:solidFill>
                  <a:srgbClr val="C00000"/>
                </a:solidFill>
                <a:latin typeface="+mn-lt"/>
                <a:cs typeface="+mn-cs"/>
              </a:rPr>
              <a:t>Как они умели думать, чтобы обеспечить технологический прорыв в 90-е и 2000-е?)</a:t>
            </a:r>
            <a:endParaRPr lang="ru-RU" sz="1600" b="1" i="1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pic>
        <p:nvPicPr>
          <p:cNvPr id="2765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45000" y="333375"/>
            <a:ext cx="3240088" cy="227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9750" y="4460875"/>
            <a:ext cx="2157413" cy="184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126146" y="332805"/>
            <a:ext cx="2893151" cy="432047"/>
          </a:xfrm>
        </p:spPr>
        <p:txBody>
          <a:bodyPr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2000" dirty="0" smtClean="0">
                <a:solidFill>
                  <a:srgbClr val="C00000"/>
                </a:solidFill>
              </a:rPr>
              <a:t>Назад в будущее_2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13" name="Заголовок 10"/>
          <p:cNvSpPr txBox="1">
            <a:spLocks/>
          </p:cNvSpPr>
          <p:nvPr/>
        </p:nvSpPr>
        <p:spPr>
          <a:xfrm>
            <a:off x="179388" y="838200"/>
            <a:ext cx="8588375" cy="431800"/>
          </a:xfrm>
          <a:prstGeom prst="rect">
            <a:avLst/>
          </a:prstGeom>
        </p:spPr>
        <p:txBody>
          <a:bodyPr lIns="45720" tIns="0" rIns="45720" bIns="0"/>
          <a:lstStyle>
            <a:lvl1pPr algn="r" rtl="0" eaLnBrk="1" latinLnBrk="0" hangingPunct="1">
              <a:spcBef>
                <a:spcPct val="0"/>
              </a:spcBef>
              <a:buNone/>
              <a:defRPr kumimoji="0" sz="42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l" fontAlgn="auto">
              <a:spcAft>
                <a:spcPts val="0"/>
              </a:spcAft>
              <a:defRPr/>
            </a:pP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5" name="Заголовок 10"/>
          <p:cNvSpPr txBox="1">
            <a:spLocks/>
          </p:cNvSpPr>
          <p:nvPr/>
        </p:nvSpPr>
        <p:spPr>
          <a:xfrm>
            <a:off x="187325" y="5516563"/>
            <a:ext cx="8588375" cy="433387"/>
          </a:xfrm>
          <a:prstGeom prst="rect">
            <a:avLst/>
          </a:prstGeom>
        </p:spPr>
        <p:txBody>
          <a:bodyPr lIns="45720" tIns="0" rIns="45720" bIns="0" anchor="b"/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fontAlgn="auto">
              <a:spcAft>
                <a:spcPts val="0"/>
              </a:spcAft>
              <a:defRPr/>
            </a:pPr>
            <a:endParaRPr lang="ru-RU" sz="2000" dirty="0">
              <a:solidFill>
                <a:schemeClr val="tx2"/>
              </a:solidFill>
            </a:endParaRPr>
          </a:p>
        </p:txBody>
      </p:sp>
      <p:pic>
        <p:nvPicPr>
          <p:cNvPr id="28676" name="Picture 4" descr="C:\Users\User\Pictures\КОУЧ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6388" y="430213"/>
            <a:ext cx="3254375" cy="121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84838" y="188913"/>
            <a:ext cx="2249487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160338" y="4826000"/>
            <a:ext cx="7769225" cy="1814513"/>
          </a:xfrm>
          <a:prstGeom prst="rect">
            <a:avLst/>
          </a:prstGeom>
          <a:noFill/>
          <a:ln w="19050" cmpd="thickThin">
            <a:solidFill>
              <a:schemeClr val="tx2">
                <a:alpha val="85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Педагогическая цель (вне времени): </a:t>
            </a:r>
            <a:r>
              <a:rPr lang="ru-RU" sz="1400" b="1" i="1" dirty="0">
                <a:solidFill>
                  <a:srgbClr val="C00000"/>
                </a:solidFill>
                <a:latin typeface="+mn-lt"/>
                <a:cs typeface="+mn-cs"/>
              </a:rPr>
              <a:t>со</a:t>
            </a: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храняя </a:t>
            </a:r>
            <a:r>
              <a:rPr lang="ru-RU" sz="1400" b="1" i="1" dirty="0">
                <a:solidFill>
                  <a:srgbClr val="C00000"/>
                </a:solidFill>
                <a:latin typeface="+mn-lt"/>
                <a:cs typeface="+mn-cs"/>
              </a:rPr>
              <a:t>пре</a:t>
            </a: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ображать.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Педагогические задачи поколени</a:t>
            </a: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й</a:t>
            </a: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en-US" sz="1400" b="1" i="1" dirty="0">
                <a:solidFill>
                  <a:schemeClr val="tx2"/>
                </a:solidFill>
                <a:latin typeface="+mn-lt"/>
                <a:cs typeface="+mn-cs"/>
              </a:rPr>
              <a:t>Y-Z</a:t>
            </a: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- обеспечить </a:t>
            </a:r>
            <a:r>
              <a:rPr lang="ru-RU" sz="1400" b="1" i="1" dirty="0" err="1">
                <a:solidFill>
                  <a:schemeClr val="tx2"/>
                </a:solidFill>
                <a:latin typeface="+mn-lt"/>
                <a:cs typeface="+mn-cs"/>
              </a:rPr>
              <a:t>цифровизацию</a:t>
            </a: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 образования - преобразовать учебные модули для работы в цифровой среде на основе </a:t>
            </a:r>
            <a:r>
              <a:rPr lang="ru-RU" sz="1400" b="1" i="1" dirty="0">
                <a:solidFill>
                  <a:srgbClr val="C00000"/>
                </a:solidFill>
                <a:latin typeface="+mn-lt"/>
                <a:cs typeface="+mn-cs"/>
              </a:rPr>
              <a:t>эффективных (лучших) </a:t>
            </a: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методик;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- учить </a:t>
            </a:r>
            <a:r>
              <a:rPr lang="ru-RU" sz="1400" b="1" i="1" dirty="0" err="1">
                <a:solidFill>
                  <a:schemeClr val="tx2"/>
                </a:solidFill>
                <a:latin typeface="+mn-lt"/>
                <a:cs typeface="+mn-cs"/>
              </a:rPr>
              <a:t>учитьСЯ</a:t>
            </a: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 в цифровой среде (перевернутый класс);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осознать миссию предмета, который вы преподаете (</a:t>
            </a:r>
            <a:r>
              <a:rPr lang="ru-RU" sz="1400" b="1" i="1" dirty="0">
                <a:solidFill>
                  <a:srgbClr val="C00000"/>
                </a:solidFill>
                <a:latin typeface="+mn-lt"/>
                <a:cs typeface="+mn-cs"/>
              </a:rPr>
              <a:t>поиск личностного смысла</a:t>
            </a: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, значимости, </a:t>
            </a:r>
            <a:r>
              <a:rPr lang="ru-RU" sz="1400" b="1" i="1" dirty="0">
                <a:solidFill>
                  <a:srgbClr val="C00000"/>
                </a:solidFill>
                <a:latin typeface="+mn-lt"/>
                <a:cs typeface="+mn-cs"/>
              </a:rPr>
              <a:t>формирование </a:t>
            </a:r>
            <a:r>
              <a:rPr lang="ru-RU" sz="1400" b="1" i="1" dirty="0">
                <a:solidFill>
                  <a:srgbClr val="C00000"/>
                </a:solidFill>
                <a:latin typeface="+mn-lt"/>
                <a:cs typeface="+mn-cs"/>
              </a:rPr>
              <a:t>нравственных </a:t>
            </a:r>
            <a:r>
              <a:rPr lang="ru-RU" sz="1400" b="1" i="1" dirty="0">
                <a:solidFill>
                  <a:srgbClr val="C00000"/>
                </a:solidFill>
                <a:latin typeface="+mn-lt"/>
                <a:cs typeface="+mn-cs"/>
              </a:rPr>
              <a:t>ценностей</a:t>
            </a: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);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…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60338" y="1916113"/>
            <a:ext cx="7796212" cy="2740025"/>
          </a:xfrm>
          <a:prstGeom prst="rect">
            <a:avLst/>
          </a:prstGeom>
          <a:noFill/>
          <a:ln w="19050" cmpd="thickThin">
            <a:solidFill>
              <a:schemeClr val="tx2">
                <a:alpha val="85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solidFill>
                  <a:srgbClr val="C00000"/>
                </a:solidFill>
                <a:latin typeface="+mn-lt"/>
                <a:cs typeface="+mn-cs"/>
              </a:rPr>
              <a:t>Теория поколений  (мотивация, личностный смысл):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поколение </a:t>
            </a:r>
            <a:r>
              <a:rPr lang="en-US" sz="1400" b="1" i="1" dirty="0">
                <a:solidFill>
                  <a:srgbClr val="C00000"/>
                </a:solidFill>
                <a:latin typeface="+mn-lt"/>
                <a:cs typeface="+mn-cs"/>
              </a:rPr>
              <a:t>X</a:t>
            </a: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 (1967-1984. Ваши наставники. Девиз: «Надо, так надо</a:t>
            </a: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!» </a:t>
            </a: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Гибкость. Самостоятельность);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п</a:t>
            </a: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околение </a:t>
            </a:r>
            <a:r>
              <a:rPr lang="en-US" sz="1400" b="1" i="1" dirty="0">
                <a:solidFill>
                  <a:srgbClr val="C00000"/>
                </a:solidFill>
                <a:latin typeface="+mn-lt"/>
                <a:cs typeface="+mn-cs"/>
              </a:rPr>
              <a:t>Y</a:t>
            </a: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 (1984-2000. Интернет 24/7. Все и сразу. Коротко и ясно. </a:t>
            </a: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С</a:t>
            </a: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амопознание);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п</a:t>
            </a: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околение </a:t>
            </a:r>
            <a:r>
              <a:rPr lang="en-US" sz="1400" b="1" i="1" dirty="0">
                <a:solidFill>
                  <a:srgbClr val="C00000"/>
                </a:solidFill>
                <a:latin typeface="+mn-lt"/>
                <a:cs typeface="+mn-cs"/>
              </a:rPr>
              <a:t>Z</a:t>
            </a: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 (2000-2011. Эгоистичны. Нет опыта командной работы. </a:t>
            </a: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Знания из интернета, </a:t>
            </a: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не проверяют информацию. Своя точка зрения = точка зрения модного </a:t>
            </a:r>
            <a:r>
              <a:rPr lang="ru-RU" sz="1400" b="1" i="1" dirty="0" err="1">
                <a:solidFill>
                  <a:schemeClr val="tx2"/>
                </a:solidFill>
                <a:latin typeface="+mn-lt"/>
                <a:cs typeface="+mn-cs"/>
              </a:rPr>
              <a:t>блогера</a:t>
            </a: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. Нет собственного опыта);</a:t>
            </a:r>
            <a:endParaRPr lang="en-US" sz="1400" b="1" i="1" dirty="0">
              <a:solidFill>
                <a:schemeClr val="tx2"/>
              </a:solidFill>
              <a:latin typeface="+mn-lt"/>
              <a:cs typeface="+mn-cs"/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поколение </a:t>
            </a:r>
            <a:r>
              <a:rPr lang="el-GR" b="1" i="1" dirty="0">
                <a:solidFill>
                  <a:srgbClr val="C00000"/>
                </a:solidFill>
                <a:latin typeface="+mn-lt"/>
                <a:cs typeface="+mn-cs"/>
              </a:rPr>
              <a:t>α</a:t>
            </a: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  (2011-…  Здесь и сейчас. Мотивация – вознаграждение. Девиз: « А зачем мне все это нужно!» Не хотят разбираться в деталях (!</a:t>
            </a:r>
            <a:r>
              <a:rPr lang="en-US" sz="1400" b="1" i="1" dirty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Дьявол в деталях!). Не мыслят на перспективу. Быстро забывают информацию. Нет границы со старшими. Нет самостоятельности).</a:t>
            </a:r>
            <a:endParaRPr lang="ru-RU" sz="1400" b="1" i="1" dirty="0">
              <a:solidFill>
                <a:schemeClr val="tx2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0"/>
          <p:cNvSpPr>
            <a:spLocks noGrp="1"/>
          </p:cNvSpPr>
          <p:nvPr>
            <p:ph type="title"/>
          </p:nvPr>
        </p:nvSpPr>
        <p:spPr>
          <a:xfrm>
            <a:off x="251520" y="404664"/>
            <a:ext cx="8149735" cy="36004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dirty="0" smtClean="0">
                <a:solidFill>
                  <a:srgbClr val="C00000"/>
                </a:solidFill>
              </a:rPr>
              <a:t>ссылки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5" name="Заголовок 10"/>
          <p:cNvSpPr txBox="1">
            <a:spLocks/>
          </p:cNvSpPr>
          <p:nvPr/>
        </p:nvSpPr>
        <p:spPr>
          <a:xfrm>
            <a:off x="250825" y="1600200"/>
            <a:ext cx="8748713" cy="433388"/>
          </a:xfrm>
          <a:prstGeom prst="rect">
            <a:avLst/>
          </a:prstGeom>
        </p:spPr>
        <p:txBody>
          <a:bodyPr lIns="45720" tIns="0" rIns="45720" bIns="0" anchor="b"/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fontAlgn="auto">
              <a:spcAft>
                <a:spcPts val="0"/>
              </a:spcAft>
              <a:defRPr/>
            </a:pP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29699" name="TextBox 9"/>
          <p:cNvSpPr txBox="1">
            <a:spLocks noChangeArrowheads="1"/>
          </p:cNvSpPr>
          <p:nvPr/>
        </p:nvSpPr>
        <p:spPr bwMode="auto">
          <a:xfrm>
            <a:off x="250825" y="1169988"/>
            <a:ext cx="7634288" cy="3292475"/>
          </a:xfrm>
          <a:prstGeom prst="rect">
            <a:avLst/>
          </a:prstGeom>
          <a:noFill/>
          <a:ln w="19050" cmpd="thickThin">
            <a:solidFill>
              <a:schemeClr val="tx2">
                <a:alpha val="85097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>
                <a:latin typeface="Trebuchet MS" pitchFamily="34" charset="0"/>
              </a:rPr>
              <a:t>6 вопросов, которые беспокоят молодых учителей: </a:t>
            </a:r>
            <a:r>
              <a:rPr lang="ru-RU" sz="1600" b="1" u="sng">
                <a:latin typeface="Trebuchet MS" pitchFamily="34" charset="0"/>
                <a:hlinkClick r:id="rId2"/>
              </a:rPr>
              <a:t>https://mel.fm/vospitaniye/eksperty/7028654-young_teachers_questions</a:t>
            </a:r>
            <a:r>
              <a:rPr lang="ru-RU" sz="1600" b="1">
                <a:latin typeface="Trebuchet MS" pitchFamily="34" charset="0"/>
              </a:rPr>
              <a:t> </a:t>
            </a:r>
          </a:p>
          <a:p>
            <a:r>
              <a:rPr lang="ru-RU" sz="1600" b="1">
                <a:latin typeface="Trebuchet MS" pitchFamily="34" charset="0"/>
              </a:rPr>
              <a:t>Ваш путь к провалу: типичные ошибки молодых учителей. Чего лучше не делать? </a:t>
            </a:r>
          </a:p>
          <a:p>
            <a:r>
              <a:rPr lang="ru-RU" sz="1600" b="1" u="sng">
                <a:latin typeface="Trebuchet MS" pitchFamily="34" charset="0"/>
                <a:hlinkClick r:id="rId3"/>
              </a:rPr>
              <a:t>https://dzen.ru/media/yauchebnik/vash-put-k-provalu-tipichnye-oshibki-molodyh-uchitelei-chego-luchshe-ne-delat-60a63080a28a8d1648cbf895</a:t>
            </a:r>
            <a:r>
              <a:rPr lang="ru-RU" sz="1600" b="1">
                <a:latin typeface="Trebuchet MS" pitchFamily="34" charset="0"/>
              </a:rPr>
              <a:t> </a:t>
            </a:r>
          </a:p>
          <a:p>
            <a:r>
              <a:rPr lang="ru-RU" sz="1600" b="1">
                <a:latin typeface="Trebuchet MS" pitchFamily="34" charset="0"/>
              </a:rPr>
              <a:t>Трудности молодых педагогов: </a:t>
            </a:r>
            <a:r>
              <a:rPr lang="ru-RU" sz="1600" b="1" u="sng">
                <a:latin typeface="Trebuchet MS" pitchFamily="34" charset="0"/>
                <a:hlinkClick r:id="rId4"/>
              </a:rPr>
              <a:t>http://www.io.nios.ru/articles2/51/6/trudnosti-molodyh-pedagogov</a:t>
            </a:r>
            <a:r>
              <a:rPr lang="ru-RU" sz="1600" b="1">
                <a:latin typeface="Trebuchet MS" pitchFamily="34" charset="0"/>
              </a:rPr>
              <a:t> </a:t>
            </a:r>
          </a:p>
          <a:p>
            <a:r>
              <a:rPr lang="ru-RU" sz="1600" b="1">
                <a:latin typeface="Trebuchet MS" pitchFamily="34" charset="0"/>
              </a:rPr>
              <a:t>Памятки для молодого педагога: </a:t>
            </a:r>
            <a:r>
              <a:rPr lang="ru-RU" sz="1600" b="1" u="sng">
                <a:latin typeface="Trebuchet MS" pitchFamily="34" charset="0"/>
                <a:hlinkClick r:id="rId5"/>
              </a:rPr>
              <a:t>https://infourok.ru/pamyatki_sovety_molodomu_uchitelyu-317002.htm</a:t>
            </a:r>
            <a:endParaRPr lang="en-US" sz="1600" b="1" u="sng">
              <a:latin typeface="Trebuchet MS" pitchFamily="34" charset="0"/>
            </a:endParaRPr>
          </a:p>
          <a:p>
            <a:r>
              <a:rPr lang="ru-RU" sz="1600" b="1">
                <a:latin typeface="Trebuchet MS" pitchFamily="34" charset="0"/>
              </a:rPr>
              <a:t>М.М. Поташник_Урок 21 века: </a:t>
            </a:r>
            <a:r>
              <a:rPr lang="en-US" sz="1600" b="1" i="1">
                <a:solidFill>
                  <a:schemeClr val="tx2"/>
                </a:solidFill>
                <a:latin typeface="Trebuchet MS" pitchFamily="34" charset="0"/>
                <a:hlinkClick r:id="rId6"/>
              </a:rPr>
              <a:t>https://sch1945uz.mskobr.ru/files/potashnik-materialy_k_pedsovetu1.pdf</a:t>
            </a:r>
            <a:endParaRPr lang="en-US" sz="1600" b="1" i="1">
              <a:solidFill>
                <a:schemeClr val="tx2"/>
              </a:solidFill>
              <a:latin typeface="Trebuchet MS" pitchFamily="34" charset="0"/>
            </a:endParaRPr>
          </a:p>
          <a:p>
            <a:r>
              <a:rPr lang="ru-RU" sz="1600" b="1">
                <a:latin typeface="Trebuchet MS" pitchFamily="34" charset="0"/>
              </a:rPr>
              <a:t>Теория поколений: </a:t>
            </a:r>
            <a:r>
              <a:rPr lang="ru-RU" sz="1600" b="1" u="sng">
                <a:latin typeface="Trebuchet MS" pitchFamily="34" charset="0"/>
                <a:hlinkClick r:id="rId7"/>
              </a:rPr>
              <a:t>https://prostudio.ru/journal/generation-x-y-z/</a:t>
            </a:r>
            <a:r>
              <a:rPr lang="ru-RU" sz="1600" b="1">
                <a:latin typeface="Trebuchet MS" pitchFamily="34" charset="0"/>
              </a:rPr>
              <a:t>  </a:t>
            </a:r>
            <a:endParaRPr lang="ru-RU" sz="1600" b="1" i="1">
              <a:solidFill>
                <a:schemeClr val="tx2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0"/>
          <p:cNvSpPr>
            <a:spLocks noGrp="1"/>
          </p:cNvSpPr>
          <p:nvPr>
            <p:ph type="title"/>
          </p:nvPr>
        </p:nvSpPr>
        <p:spPr>
          <a:xfrm>
            <a:off x="251521" y="404664"/>
            <a:ext cx="2232247" cy="57606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dirty="0" smtClean="0">
                <a:solidFill>
                  <a:srgbClr val="C00000"/>
                </a:solidFill>
              </a:rPr>
              <a:t>Системность</a:t>
            </a:r>
            <a:br>
              <a:rPr lang="ru-RU" sz="2000" dirty="0" smtClean="0">
                <a:solidFill>
                  <a:srgbClr val="C00000"/>
                </a:solidFill>
              </a:rPr>
            </a:br>
            <a:r>
              <a:rPr lang="ru-RU" sz="2000" dirty="0" smtClean="0">
                <a:solidFill>
                  <a:srgbClr val="C00000"/>
                </a:solidFill>
              </a:rPr>
              <a:t> мышления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5" name="Заголовок 10"/>
          <p:cNvSpPr txBox="1">
            <a:spLocks/>
          </p:cNvSpPr>
          <p:nvPr/>
        </p:nvSpPr>
        <p:spPr>
          <a:xfrm>
            <a:off x="250825" y="1600200"/>
            <a:ext cx="8748713" cy="433388"/>
          </a:xfrm>
          <a:prstGeom prst="rect">
            <a:avLst/>
          </a:prstGeom>
        </p:spPr>
        <p:txBody>
          <a:bodyPr lIns="45720" tIns="0" rIns="45720" bIns="0" anchor="b"/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fontAlgn="auto">
              <a:spcAft>
                <a:spcPts val="0"/>
              </a:spcAft>
              <a:defRPr/>
            </a:pPr>
            <a:endParaRPr lang="ru-RU" sz="2000" dirty="0">
              <a:solidFill>
                <a:schemeClr val="tx2"/>
              </a:solidFill>
            </a:endParaRPr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3838" y="1484313"/>
            <a:ext cx="7732712" cy="511333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30724" name="Picture 4" descr="C:\Users\User\Pictures\КОУЧ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68538" y="153988"/>
            <a:ext cx="3252787" cy="121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92725" y="146050"/>
            <a:ext cx="2352675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46355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/>
              <a:t>Вы достигните больших успехов, если научитесь отличать шумы от сигналов.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1600" i="1" dirty="0" smtClean="0"/>
              <a:t>патриарх Кирилл</a:t>
            </a:r>
            <a:endParaRPr lang="ru-RU" sz="1600" i="1" dirty="0"/>
          </a:p>
        </p:txBody>
      </p:sp>
      <p:sp>
        <p:nvSpPr>
          <p:cNvPr id="3174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79838" y="5445125"/>
            <a:ext cx="5114925" cy="1101725"/>
          </a:xfrm>
        </p:spPr>
        <p:txBody>
          <a:bodyPr/>
          <a:lstStyle/>
          <a:p>
            <a:r>
              <a:rPr lang="en-US" sz="2400" smtClean="0"/>
              <a:t>irakulemina@yandex.ru</a:t>
            </a:r>
            <a:endParaRPr lang="ru-RU" sz="2400" smtClean="0"/>
          </a:p>
          <a:p>
            <a:endParaRPr lang="ru-RU" smtClean="0"/>
          </a:p>
        </p:txBody>
      </p:sp>
      <p:pic>
        <p:nvPicPr>
          <p:cNvPr id="3174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333375"/>
            <a:ext cx="2408238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771775" y="3284538"/>
            <a:ext cx="6192838" cy="1754187"/>
          </a:xfrm>
          <a:prstGeom prst="rect">
            <a:avLst/>
          </a:prstGeom>
          <a:noFill/>
          <a:ln w="19050" cmpd="thickThin">
            <a:solidFill>
              <a:schemeClr val="tx2">
                <a:alpha val="85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i="1" dirty="0">
                <a:solidFill>
                  <a:schemeClr val="bg1"/>
                </a:solidFill>
                <a:latin typeface="+mn-lt"/>
                <a:cs typeface="+mn-cs"/>
              </a:rPr>
              <a:t>Дополнительные материалы см. на сайтах: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sz="1200" b="1" i="1" dirty="0">
              <a:solidFill>
                <a:schemeClr val="bg1"/>
              </a:solidFill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200" b="1" i="1" dirty="0">
                <a:solidFill>
                  <a:schemeClr val="bg1"/>
                </a:solidFill>
                <a:latin typeface="+mn-lt"/>
                <a:cs typeface="+mn-cs"/>
              </a:rPr>
              <a:t>«Навык письма – это просто»: </a:t>
            </a:r>
            <a:r>
              <a:rPr lang="en-US" sz="1200" b="1" i="1" dirty="0">
                <a:solidFill>
                  <a:schemeClr val="bg1"/>
                </a:solidFill>
                <a:latin typeface="+mn-lt"/>
                <a:cs typeface="+mn-cs"/>
                <a:hlinkClick r:id="rId3"/>
              </a:rPr>
              <a:t>https://www.sites.google.com/view/navykpisma/</a:t>
            </a:r>
            <a:r>
              <a:rPr lang="ru-RU" sz="1200" b="1" i="1" dirty="0">
                <a:solidFill>
                  <a:schemeClr val="bg1"/>
                </a:solidFill>
                <a:latin typeface="+mn-lt"/>
                <a:cs typeface="+mn-cs"/>
                <a:hlinkClick r:id="rId3"/>
              </a:rPr>
              <a:t>главная-страница</a:t>
            </a:r>
            <a:r>
              <a:rPr lang="ru-RU" sz="1200" b="1" i="1" dirty="0">
                <a:solidFill>
                  <a:schemeClr val="bg1"/>
                </a:solidFill>
                <a:latin typeface="+mn-lt"/>
                <a:cs typeface="+mn-cs"/>
              </a:rPr>
              <a:t> 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200" b="1" i="1" dirty="0">
                <a:solidFill>
                  <a:schemeClr val="bg1"/>
                </a:solidFill>
                <a:latin typeface="+mn-lt"/>
                <a:cs typeface="+mn-cs"/>
              </a:rPr>
              <a:t>«Начальная школа: учится учиться» (ссылка-переход на главной странице сайта «Навык письма – это просто»);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200" b="1" i="1" dirty="0">
                <a:solidFill>
                  <a:schemeClr val="bg1"/>
                </a:solidFill>
                <a:latin typeface="+mn-lt"/>
                <a:cs typeface="+mn-cs"/>
              </a:rPr>
              <a:t>«Функциональная грамотность в начальной школе. Банк заданий» (ссылка-переход на </a:t>
            </a:r>
            <a:r>
              <a:rPr lang="ru-RU" sz="1200" b="1" i="1" dirty="0">
                <a:solidFill>
                  <a:schemeClr val="bg1"/>
                </a:solidFill>
                <a:latin typeface="+mn-lt"/>
                <a:cs typeface="+mn-cs"/>
              </a:rPr>
              <a:t>г</a:t>
            </a:r>
            <a:r>
              <a:rPr lang="ru-RU" sz="1200" b="1" i="1" dirty="0">
                <a:solidFill>
                  <a:schemeClr val="bg1"/>
                </a:solidFill>
                <a:latin typeface="+mn-lt"/>
                <a:cs typeface="+mn-cs"/>
              </a:rPr>
              <a:t>лавной странице сайта «Навык письма – это просто»).</a:t>
            </a:r>
            <a:endParaRPr lang="ru-RU" sz="1400" i="1" u="sng" dirty="0">
              <a:solidFill>
                <a:srgbClr val="2F5897"/>
              </a:solidFill>
              <a:latin typeface="+mn-lt"/>
              <a:cs typeface="+mn-cs"/>
            </a:endParaRPr>
          </a:p>
        </p:txBody>
      </p:sp>
      <p:pic>
        <p:nvPicPr>
          <p:cNvPr id="31749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8313" y="3573463"/>
            <a:ext cx="172402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0"/>
          <p:cNvSpPr>
            <a:spLocks noGrp="1"/>
          </p:cNvSpPr>
          <p:nvPr>
            <p:ph type="title"/>
          </p:nvPr>
        </p:nvSpPr>
        <p:spPr>
          <a:xfrm>
            <a:off x="166681" y="231755"/>
            <a:ext cx="8149735" cy="532949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dirty="0" smtClean="0">
                <a:solidFill>
                  <a:srgbClr val="C00000"/>
                </a:solidFill>
              </a:rPr>
              <a:t>ИНТЕРНЕТ. ТИПИЧНЫЕ проблемы молодого педагога</a:t>
            </a:r>
            <a:br>
              <a:rPr lang="ru-RU" sz="2000" dirty="0" smtClean="0">
                <a:solidFill>
                  <a:srgbClr val="C00000"/>
                </a:solidFill>
              </a:rPr>
            </a:b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5" name="Заголовок 10"/>
          <p:cNvSpPr txBox="1">
            <a:spLocks/>
          </p:cNvSpPr>
          <p:nvPr/>
        </p:nvSpPr>
        <p:spPr>
          <a:xfrm>
            <a:off x="339725" y="981075"/>
            <a:ext cx="8748713" cy="431800"/>
          </a:xfrm>
          <a:prstGeom prst="rect">
            <a:avLst/>
          </a:prstGeom>
        </p:spPr>
        <p:txBody>
          <a:bodyPr lIns="45720" tIns="0" rIns="45720" bIns="0" anchor="b"/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fontAlgn="auto">
              <a:spcAft>
                <a:spcPts val="0"/>
              </a:spcAft>
              <a:defRPr/>
            </a:pP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5438" y="2682875"/>
            <a:ext cx="4592637" cy="132238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C00000"/>
                </a:solidFill>
                <a:latin typeface="+mn-lt"/>
                <a:cs typeface="+mn-cs"/>
              </a:rPr>
              <a:t>Самые распространенные проблемы МП:</a:t>
            </a:r>
            <a:endParaRPr lang="ru-RU" sz="1600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chemeClr val="tx2"/>
                </a:solidFill>
                <a:latin typeface="+mn-lt"/>
                <a:cs typeface="+mn-cs"/>
              </a:rPr>
              <a:t>неумение </a:t>
            </a:r>
            <a:r>
              <a:rPr lang="ru-RU" sz="1600" dirty="0">
                <a:solidFill>
                  <a:schemeClr val="tx2"/>
                </a:solidFill>
                <a:latin typeface="+mn-lt"/>
                <a:cs typeface="+mn-cs"/>
              </a:rPr>
              <a:t>выделять цели и задачи </a:t>
            </a:r>
            <a:r>
              <a:rPr lang="ru-RU" sz="1600" dirty="0">
                <a:solidFill>
                  <a:schemeClr val="tx2"/>
                </a:solidFill>
                <a:latin typeface="+mn-lt"/>
                <a:cs typeface="+mn-cs"/>
              </a:rPr>
              <a:t>урока;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chemeClr val="tx2"/>
                </a:solidFill>
                <a:latin typeface="+mn-lt"/>
                <a:cs typeface="+mn-cs"/>
              </a:rPr>
              <a:t>методическая неподготовленность;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+mn-lt"/>
                <a:cs typeface="+mn-cs"/>
              </a:rPr>
              <a:t>адаптация 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+mn-lt"/>
                <a:cs typeface="+mn-cs"/>
              </a:rPr>
              <a:t>в новом 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+mn-lt"/>
                <a:cs typeface="+mn-cs"/>
              </a:rPr>
              <a:t>коллективе;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+mn-lt"/>
                <a:cs typeface="+mn-cs"/>
              </a:rPr>
              <a:t>трудности 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+mn-lt"/>
                <a:cs typeface="+mn-cs"/>
              </a:rPr>
              <a:t>в общении с 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+mn-lt"/>
                <a:cs typeface="+mn-cs"/>
              </a:rPr>
              <a:t>учащимися.</a:t>
            </a:r>
            <a:endParaRPr lang="ru-RU" sz="16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graphicFrame>
        <p:nvGraphicFramePr>
          <p:cNvPr id="15364" name="Диаграмма 2"/>
          <p:cNvGraphicFramePr>
            <a:graphicFrameLocks/>
          </p:cNvGraphicFramePr>
          <p:nvPr/>
        </p:nvGraphicFramePr>
        <p:xfrm>
          <a:off x="128588" y="569913"/>
          <a:ext cx="7740650" cy="2189162"/>
        </p:xfrm>
        <a:graphic>
          <a:graphicData uri="http://schemas.openxmlformats.org/presentationml/2006/ole">
            <p:oleObj spid="_x0000_s15364" r:id="rId3" imgW="7742591" imgH="2194750" progId="Excel.Chart.8">
              <p:embed/>
            </p:oleObj>
          </a:graphicData>
        </a:graphic>
      </p:graphicFrame>
      <p:sp>
        <p:nvSpPr>
          <p:cNvPr id="15365" name="Прямоугольник 3"/>
          <p:cNvSpPr>
            <a:spLocks noChangeArrowheads="1"/>
          </p:cNvSpPr>
          <p:nvPr/>
        </p:nvSpPr>
        <p:spPr bwMode="auto">
          <a:xfrm>
            <a:off x="5726113" y="2951163"/>
            <a:ext cx="18700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solidFill>
                  <a:srgbClr val="C00000"/>
                </a:solidFill>
                <a:latin typeface="Trebuchet MS" pitchFamily="34" charset="0"/>
              </a:rPr>
              <a:t>Низкая эффективность</a:t>
            </a:r>
          </a:p>
          <a:p>
            <a:r>
              <a:rPr lang="ru-RU" sz="1600">
                <a:solidFill>
                  <a:srgbClr val="C00000"/>
                </a:solidFill>
                <a:latin typeface="Trebuchet MS" pitchFamily="34" charset="0"/>
              </a:rPr>
              <a:t>урока</a:t>
            </a:r>
          </a:p>
        </p:txBody>
      </p:sp>
      <p:sp>
        <p:nvSpPr>
          <p:cNvPr id="6" name="Стрелка вправо 5"/>
          <p:cNvSpPr/>
          <p:nvPr/>
        </p:nvSpPr>
        <p:spPr>
          <a:xfrm>
            <a:off x="5033963" y="3321050"/>
            <a:ext cx="431800" cy="46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367" name="Прямоугольник 8"/>
          <p:cNvSpPr>
            <a:spLocks noChangeArrowheads="1"/>
          </p:cNvSpPr>
          <p:nvPr/>
        </p:nvSpPr>
        <p:spPr bwMode="auto">
          <a:xfrm>
            <a:off x="327025" y="4292600"/>
            <a:ext cx="725170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i="1">
                <a:latin typeface="Trebuchet MS" pitchFamily="34" charset="0"/>
              </a:rPr>
              <a:t>Вопросы:</a:t>
            </a:r>
          </a:p>
          <a:p>
            <a:r>
              <a:rPr lang="ru-RU" sz="1400" i="1">
                <a:latin typeface="Trebuchet MS" pitchFamily="34" charset="0"/>
              </a:rPr>
              <a:t>1. Я молодой учитель, боюсь выходить на работу в школу. Как побороть страх?</a:t>
            </a:r>
          </a:p>
          <a:p>
            <a:r>
              <a:rPr lang="ru-RU" sz="1400" i="1">
                <a:latin typeface="Trebuchet MS" pitchFamily="34" charset="0"/>
              </a:rPr>
              <a:t>2. Стоит ли становиться учителем, если я боюсь публичных выступлений?</a:t>
            </a:r>
          </a:p>
          <a:p>
            <a:r>
              <a:rPr lang="ru-RU" sz="1400" i="1">
                <a:latin typeface="Trebuchet MS" pitchFamily="34" charset="0"/>
              </a:rPr>
              <a:t>3. Как вести (первое) родительское собрание?</a:t>
            </a:r>
          </a:p>
          <a:p>
            <a:r>
              <a:rPr lang="ru-RU" sz="1400" i="1">
                <a:latin typeface="Trebuchet MS" pitchFamily="34" charset="0"/>
              </a:rPr>
              <a:t>4. Как реагировать на провокации учеников?</a:t>
            </a:r>
          </a:p>
          <a:p>
            <a:r>
              <a:rPr lang="ru-RU" sz="1400" i="1">
                <a:latin typeface="Trebuchet MS" pitchFamily="34" charset="0"/>
              </a:rPr>
              <a:t>5. Как сделать скучное интересным?</a:t>
            </a:r>
          </a:p>
          <a:p>
            <a:r>
              <a:rPr lang="ru-RU" sz="1400" i="1">
                <a:latin typeface="Trebuchet MS" pitchFamily="34" charset="0"/>
              </a:rPr>
              <a:t>6. Как создавать уровневые задания?</a:t>
            </a:r>
          </a:p>
          <a:p>
            <a:r>
              <a:rPr lang="ru-RU" sz="1400" i="1">
                <a:latin typeface="Trebuchet MS" pitchFamily="34" charset="0"/>
              </a:rPr>
              <a:t>7. Как добиться хороших результатов от учеников?</a:t>
            </a:r>
          </a:p>
          <a:p>
            <a:r>
              <a:rPr lang="ru-RU" sz="1400" i="1">
                <a:latin typeface="Trebuchet MS" pitchFamily="34" charset="0"/>
              </a:rPr>
              <a:t>…</a:t>
            </a:r>
          </a:p>
          <a:p>
            <a:r>
              <a:rPr lang="ru-RU" sz="1400" i="1">
                <a:latin typeface="Trebuchet MS" pitchFamily="34" charset="0"/>
              </a:rPr>
              <a:t>1001.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0"/>
          <p:cNvSpPr>
            <a:spLocks noGrp="1"/>
          </p:cNvSpPr>
          <p:nvPr>
            <p:ph type="title"/>
          </p:nvPr>
        </p:nvSpPr>
        <p:spPr>
          <a:xfrm>
            <a:off x="166681" y="231755"/>
            <a:ext cx="8149735" cy="532949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dirty="0" smtClean="0">
                <a:solidFill>
                  <a:srgbClr val="C00000"/>
                </a:solidFill>
              </a:rPr>
              <a:t>ИНТЕРНЕТ. ТИПИЧНЫЕ СОВЕТЫ молодому педагогу</a:t>
            </a:r>
            <a:br>
              <a:rPr lang="ru-RU" sz="2000" dirty="0" smtClean="0">
                <a:solidFill>
                  <a:srgbClr val="C00000"/>
                </a:solidFill>
              </a:rPr>
            </a:b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5" name="Заголовок 10"/>
          <p:cNvSpPr txBox="1">
            <a:spLocks/>
          </p:cNvSpPr>
          <p:nvPr/>
        </p:nvSpPr>
        <p:spPr>
          <a:xfrm>
            <a:off x="339725" y="981075"/>
            <a:ext cx="8748713" cy="431800"/>
          </a:xfrm>
          <a:prstGeom prst="rect">
            <a:avLst/>
          </a:prstGeom>
        </p:spPr>
        <p:txBody>
          <a:bodyPr lIns="45720" tIns="0" rIns="45720" bIns="0" anchor="b"/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fontAlgn="auto">
              <a:spcAft>
                <a:spcPts val="0"/>
              </a:spcAft>
              <a:defRPr/>
            </a:pP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7800" y="701675"/>
            <a:ext cx="7850188" cy="61563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u="sng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Самые распространенные советы: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сохранять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собственную мотивацию к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преподаванию;</a:t>
            </a:r>
            <a:endParaRPr lang="ru-RU" i="1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любить предмет,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который ведешь, расти и развиваться в своей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области;</a:t>
            </a:r>
            <a:endParaRPr lang="ru-RU" i="1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развивать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креативность (творческий подход к передаче информации способствует эффективному преподаванию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cs typeface="+mn-cs"/>
              </a:rPr>
              <a:t>-  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развивать умение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анализировать свои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действия;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ориентироваться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на результат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dirty="0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наладить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сотрудничество с коллегами для повышения учебных результатов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учеников;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dirty="0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побуждать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учеников к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развитию, зарождать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интерес у 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других;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искать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индивидуальный подход к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детям;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выстраивать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с учениками доверительные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отношения;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i="1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соблюдать отстраненность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от оценочных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суждений (не судить своих учеников);</a:t>
            </a:r>
            <a:endParaRPr lang="ru-RU" i="1" dirty="0">
              <a:solidFill>
                <a:srgbClr val="C00000"/>
              </a:solidFill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- …</a:t>
            </a:r>
            <a:endParaRPr lang="ru-RU" dirty="0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srgbClr val="C00000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0"/>
          <p:cNvSpPr>
            <a:spLocks noGrp="1"/>
          </p:cNvSpPr>
          <p:nvPr>
            <p:ph type="title"/>
          </p:nvPr>
        </p:nvSpPr>
        <p:spPr>
          <a:xfrm>
            <a:off x="166681" y="231755"/>
            <a:ext cx="8149735" cy="532949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dirty="0" smtClean="0">
                <a:solidFill>
                  <a:srgbClr val="C00000"/>
                </a:solidFill>
              </a:rPr>
              <a:t>     </a:t>
            </a:r>
            <a:r>
              <a:rPr lang="en-US" sz="2000" dirty="0" smtClean="0">
                <a:solidFill>
                  <a:srgbClr val="C00000"/>
                </a:solidFill>
              </a:rPr>
              <a:t>#</a:t>
            </a:r>
            <a:r>
              <a:rPr lang="ru-RU" sz="2000" dirty="0" smtClean="0">
                <a:solidFill>
                  <a:srgbClr val="C00000"/>
                </a:solidFill>
              </a:rPr>
              <a:t>НЕСОВЕТЫ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5" name="Заголовок 10"/>
          <p:cNvSpPr txBox="1">
            <a:spLocks/>
          </p:cNvSpPr>
          <p:nvPr/>
        </p:nvSpPr>
        <p:spPr>
          <a:xfrm>
            <a:off x="339725" y="981075"/>
            <a:ext cx="8748713" cy="431800"/>
          </a:xfrm>
          <a:prstGeom prst="rect">
            <a:avLst/>
          </a:prstGeom>
        </p:spPr>
        <p:txBody>
          <a:bodyPr lIns="45720" tIns="0" rIns="45720" bIns="0" anchor="b"/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fontAlgn="auto">
              <a:spcAft>
                <a:spcPts val="0"/>
              </a:spcAft>
              <a:defRPr/>
            </a:pP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7800" y="701675"/>
            <a:ext cx="7707313" cy="53562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C00000"/>
                </a:solidFill>
                <a:latin typeface="+mn-lt"/>
                <a:cs typeface="+mn-cs"/>
              </a:rPr>
              <a:t> </a:t>
            </a:r>
            <a:r>
              <a:rPr lang="ru-RU" dirty="0">
                <a:solidFill>
                  <a:srgbClr val="C00000"/>
                </a:solidFill>
                <a:latin typeface="+mn-lt"/>
                <a:cs typeface="+mn-cs"/>
              </a:rPr>
              <a:t>    </a:t>
            </a:r>
            <a:endParaRPr lang="ru-RU" sz="1400" dirty="0">
              <a:latin typeface="+mn-lt"/>
              <a:cs typeface="+mn-cs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сохранять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собственную мотивацию к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преподаванию                  </a:t>
            </a:r>
            <a:r>
              <a:rPr lang="ru-RU" dirty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ru-RU" i="1" dirty="0">
                <a:solidFill>
                  <a:srgbClr val="C00000"/>
                </a:solidFill>
                <a:latin typeface="+mn-lt"/>
                <a:cs typeface="+mn-cs"/>
              </a:rPr>
              <a:t>(Чтобы понять что-либо по-настоящему, нужно начать преподавать);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i="1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любить предмет,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который ведешь, расти и развиваться в своей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области </a:t>
            </a:r>
            <a:r>
              <a:rPr lang="ru-RU" i="1" dirty="0">
                <a:solidFill>
                  <a:srgbClr val="C00000"/>
                </a:solidFill>
                <a:latin typeface="+mn-lt"/>
                <a:cs typeface="+mn-cs"/>
              </a:rPr>
              <a:t>(Делать то, что любишь – свобода. Любить то, что делаешь - счастье);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i="1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развивать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креативность </a:t>
            </a:r>
            <a:r>
              <a:rPr lang="ru-RU" i="1" dirty="0">
                <a:solidFill>
                  <a:srgbClr val="C00000"/>
                </a:solidFill>
                <a:latin typeface="+mn-lt"/>
                <a:cs typeface="+mn-cs"/>
              </a:rPr>
              <a:t>(Каждая </a:t>
            </a:r>
            <a:r>
              <a:rPr lang="ru-RU" i="1" dirty="0">
                <a:solidFill>
                  <a:srgbClr val="C00000"/>
                </a:solidFill>
                <a:latin typeface="+mn-lt"/>
                <a:cs typeface="+mn-cs"/>
              </a:rPr>
              <a:t>работа должна содержать элемент игры. Только найди этот элемент - и щелк! Работа теперь - игра. И каждая твоя обязанность превращается в </a:t>
            </a:r>
            <a:r>
              <a:rPr lang="ru-RU" i="1" dirty="0">
                <a:solidFill>
                  <a:srgbClr val="C00000"/>
                </a:solidFill>
                <a:latin typeface="+mn-lt"/>
                <a:cs typeface="+mn-cs"/>
              </a:rPr>
              <a:t>удовольствие);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i="1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ориентироваться на результат </a:t>
            </a:r>
            <a:r>
              <a:rPr lang="ru-RU" i="1" dirty="0">
                <a:solidFill>
                  <a:srgbClr val="C00000"/>
                </a:solidFill>
                <a:latin typeface="+mn-lt"/>
                <a:cs typeface="+mn-cs"/>
              </a:rPr>
              <a:t>(Нет недостижимых целей. Есть высокий коэффициент лени, недостаток смекалки и запас отговорок);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dirty="0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C00000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0"/>
          <p:cNvSpPr>
            <a:spLocks noGrp="1"/>
          </p:cNvSpPr>
          <p:nvPr>
            <p:ph type="title"/>
          </p:nvPr>
        </p:nvSpPr>
        <p:spPr>
          <a:xfrm>
            <a:off x="166681" y="231755"/>
            <a:ext cx="8149735" cy="532949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dirty="0" smtClean="0">
                <a:solidFill>
                  <a:srgbClr val="C00000"/>
                </a:solidFill>
              </a:rPr>
              <a:t>    </a:t>
            </a:r>
            <a:r>
              <a:rPr lang="en-US" sz="2000" dirty="0" smtClean="0">
                <a:solidFill>
                  <a:srgbClr val="C00000"/>
                </a:solidFill>
              </a:rPr>
              <a:t>#</a:t>
            </a:r>
            <a:r>
              <a:rPr lang="ru-RU" sz="2000" dirty="0" smtClean="0">
                <a:solidFill>
                  <a:srgbClr val="C00000"/>
                </a:solidFill>
              </a:rPr>
              <a:t>НЕСОВЕТЫ_2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5" name="Заголовок 10"/>
          <p:cNvSpPr txBox="1">
            <a:spLocks/>
          </p:cNvSpPr>
          <p:nvPr/>
        </p:nvSpPr>
        <p:spPr>
          <a:xfrm>
            <a:off x="339725" y="981075"/>
            <a:ext cx="8748713" cy="431800"/>
          </a:xfrm>
          <a:prstGeom prst="rect">
            <a:avLst/>
          </a:prstGeom>
        </p:spPr>
        <p:txBody>
          <a:bodyPr lIns="45720" tIns="0" rIns="45720" bIns="0" anchor="b"/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fontAlgn="auto">
              <a:spcAft>
                <a:spcPts val="0"/>
              </a:spcAft>
              <a:defRPr/>
            </a:pP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7800" y="701675"/>
            <a:ext cx="7850188" cy="640238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  <a:latin typeface="+mn-lt"/>
                <a:cs typeface="+mn-cs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+mn-lt"/>
                <a:cs typeface="+mn-cs"/>
              </a:rPr>
              <a:t>   </a:t>
            </a:r>
            <a:endParaRPr lang="ru-RU" dirty="0">
              <a:latin typeface="+mn-lt"/>
              <a:cs typeface="+mn-cs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развивать умение анализировать свои действия </a:t>
            </a:r>
            <a:r>
              <a:rPr lang="ru-RU" i="1" dirty="0">
                <a:solidFill>
                  <a:srgbClr val="C00000"/>
                </a:solidFill>
                <a:latin typeface="+mn-lt"/>
                <a:cs typeface="+mn-cs"/>
              </a:rPr>
              <a:t>(</a:t>
            </a:r>
            <a:r>
              <a:rPr lang="ru-RU" i="1" u="sng" dirty="0">
                <a:solidFill>
                  <a:srgbClr val="C00000"/>
                </a:solidFill>
                <a:latin typeface="+mn-lt"/>
                <a:cs typeface="+mn-cs"/>
              </a:rPr>
              <a:t>Ваша</a:t>
            </a:r>
            <a:r>
              <a:rPr lang="ru-RU" i="1" dirty="0">
                <a:solidFill>
                  <a:srgbClr val="C00000"/>
                </a:solidFill>
                <a:latin typeface="+mn-lt"/>
                <a:cs typeface="+mn-cs"/>
              </a:rPr>
              <a:t> настоящая сила - в том, чтобы быть лучшим, чем </a:t>
            </a:r>
            <a:r>
              <a:rPr lang="ru-RU" i="1" u="sng" dirty="0">
                <a:solidFill>
                  <a:srgbClr val="C00000"/>
                </a:solidFill>
                <a:latin typeface="+mn-lt"/>
                <a:cs typeface="+mn-cs"/>
              </a:rPr>
              <a:t>вы</a:t>
            </a:r>
            <a:r>
              <a:rPr lang="ru-RU" i="1" dirty="0">
                <a:solidFill>
                  <a:srgbClr val="C00000"/>
                </a:solidFill>
                <a:latin typeface="+mn-lt"/>
                <a:cs typeface="+mn-cs"/>
              </a:rPr>
              <a:t> можете быть. Кто </a:t>
            </a:r>
            <a:r>
              <a:rPr lang="ru-RU" i="1" u="sng" dirty="0">
                <a:solidFill>
                  <a:srgbClr val="C00000"/>
                </a:solidFill>
                <a:latin typeface="+mn-lt"/>
                <a:cs typeface="+mn-cs"/>
              </a:rPr>
              <a:t>ты</a:t>
            </a:r>
            <a:r>
              <a:rPr lang="ru-RU" i="1" dirty="0">
                <a:solidFill>
                  <a:srgbClr val="C00000"/>
                </a:solidFill>
                <a:latin typeface="+mn-lt"/>
                <a:cs typeface="+mn-cs"/>
              </a:rPr>
              <a:t>? В чем </a:t>
            </a:r>
            <a:r>
              <a:rPr lang="ru-RU" i="1" u="sng" dirty="0">
                <a:solidFill>
                  <a:srgbClr val="C00000"/>
                </a:solidFill>
                <a:latin typeface="+mn-lt"/>
                <a:cs typeface="+mn-cs"/>
              </a:rPr>
              <a:t>ты</a:t>
            </a:r>
            <a:r>
              <a:rPr lang="ru-RU" i="1" dirty="0">
                <a:solidFill>
                  <a:srgbClr val="C00000"/>
                </a:solidFill>
                <a:latin typeface="+mn-lt"/>
                <a:cs typeface="+mn-cs"/>
              </a:rPr>
              <a:t> хорош? Что делает </a:t>
            </a:r>
            <a:r>
              <a:rPr lang="ru-RU" i="1" u="sng" dirty="0">
                <a:solidFill>
                  <a:srgbClr val="C00000"/>
                </a:solidFill>
                <a:latin typeface="+mn-lt"/>
                <a:cs typeface="+mn-cs"/>
              </a:rPr>
              <a:t>тебя</a:t>
            </a:r>
            <a:r>
              <a:rPr lang="ru-RU" i="1" dirty="0">
                <a:solidFill>
                  <a:srgbClr val="C00000"/>
                </a:solidFill>
                <a:latin typeface="+mn-lt"/>
                <a:cs typeface="+mn-cs"/>
              </a:rPr>
              <a:t> </a:t>
            </a:r>
            <a:r>
              <a:rPr lang="ru-RU" i="1" u="sng" dirty="0">
                <a:solidFill>
                  <a:srgbClr val="C00000"/>
                </a:solidFill>
                <a:latin typeface="+mn-lt"/>
                <a:cs typeface="+mn-cs"/>
              </a:rPr>
              <a:t>тобой?</a:t>
            </a:r>
            <a:r>
              <a:rPr lang="ru-RU" i="1" dirty="0">
                <a:solidFill>
                  <a:srgbClr val="C00000"/>
                </a:solidFill>
                <a:latin typeface="+mn-lt"/>
                <a:cs typeface="+mn-cs"/>
              </a:rPr>
              <a:t>);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dirty="0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наладить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сотрудничество с коллегами для повышения учебных результатов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учеников </a:t>
            </a:r>
            <a:r>
              <a:rPr lang="ru-RU" i="1" dirty="0">
                <a:solidFill>
                  <a:srgbClr val="C00000"/>
                </a:solidFill>
                <a:latin typeface="+mn-lt"/>
                <a:cs typeface="+mn-cs"/>
              </a:rPr>
              <a:t>(Всегда </a:t>
            </a:r>
            <a:r>
              <a:rPr lang="ru-RU" i="1" dirty="0">
                <a:solidFill>
                  <a:srgbClr val="C00000"/>
                </a:solidFill>
                <a:latin typeface="+mn-lt"/>
                <a:cs typeface="+mn-cs"/>
              </a:rPr>
              <a:t>есть чему </a:t>
            </a:r>
            <a:r>
              <a:rPr lang="ru-RU" i="1" dirty="0">
                <a:solidFill>
                  <a:srgbClr val="C00000"/>
                </a:solidFill>
                <a:latin typeface="+mn-lt"/>
                <a:cs typeface="+mn-cs"/>
              </a:rPr>
              <a:t>поучиться, даже </a:t>
            </a:r>
            <a:r>
              <a:rPr lang="ru-RU" i="1" dirty="0">
                <a:solidFill>
                  <a:srgbClr val="C00000"/>
                </a:solidFill>
                <a:latin typeface="+mn-lt"/>
                <a:cs typeface="+mn-cs"/>
              </a:rPr>
              <a:t>для </a:t>
            </a:r>
            <a:r>
              <a:rPr lang="ru-RU" i="1" dirty="0">
                <a:solidFill>
                  <a:srgbClr val="C00000"/>
                </a:solidFill>
                <a:latin typeface="+mn-lt"/>
                <a:cs typeface="+mn-cs"/>
              </a:rPr>
              <a:t>мастера);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i="1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побуждать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учеников к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развитию, зарождать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интерес у 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других </a:t>
            </a:r>
            <a:r>
              <a:rPr lang="ru-RU" i="1" dirty="0">
                <a:solidFill>
                  <a:srgbClr val="C00000"/>
                </a:solidFill>
                <a:latin typeface="+mn-lt"/>
                <a:cs typeface="+mn-cs"/>
              </a:rPr>
              <a:t>(Нет </a:t>
            </a:r>
            <a:r>
              <a:rPr lang="ru-RU" i="1" dirty="0">
                <a:solidFill>
                  <a:srgbClr val="C00000"/>
                </a:solidFill>
                <a:latin typeface="+mn-lt"/>
                <a:cs typeface="+mn-cs"/>
              </a:rPr>
              <a:t>ничего </a:t>
            </a:r>
            <a:r>
              <a:rPr lang="ru-RU" i="1" dirty="0">
                <a:solidFill>
                  <a:srgbClr val="C00000"/>
                </a:solidFill>
                <a:latin typeface="+mn-lt"/>
                <a:cs typeface="+mn-cs"/>
              </a:rPr>
              <a:t>невозможного. </a:t>
            </a:r>
            <a:r>
              <a:rPr lang="ru-RU" i="1" dirty="0">
                <a:solidFill>
                  <a:srgbClr val="C00000"/>
                </a:solidFill>
                <a:latin typeface="+mn-lt"/>
                <a:cs typeface="+mn-cs"/>
              </a:rPr>
              <a:t>Секретного ингредиента не существует);</a:t>
            </a:r>
            <a:endParaRPr lang="ru-RU" i="1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искать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индивидуальный подход к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детям </a:t>
            </a:r>
            <a:r>
              <a:rPr lang="ru-RU" i="1" dirty="0">
                <a:solidFill>
                  <a:srgbClr val="C00000"/>
                </a:solidFill>
                <a:latin typeface="+mn-lt"/>
                <a:cs typeface="+mn-cs"/>
              </a:rPr>
              <a:t>(… может и способен…если ты пожелаешь направить его, взрастить, поверить в него);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выстраивать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с учениками доверительные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отношения </a:t>
            </a:r>
            <a:r>
              <a:rPr lang="ru-RU" i="1" dirty="0">
                <a:solidFill>
                  <a:srgbClr val="C00000"/>
                </a:solidFill>
                <a:latin typeface="+mn-lt"/>
                <a:cs typeface="+mn-cs"/>
              </a:rPr>
              <a:t>(Ваша </a:t>
            </a:r>
            <a:r>
              <a:rPr lang="ru-RU" i="1" dirty="0">
                <a:solidFill>
                  <a:srgbClr val="C00000"/>
                </a:solidFill>
                <a:latin typeface="+mn-lt"/>
                <a:cs typeface="+mn-cs"/>
              </a:rPr>
              <a:t>история может иметь </a:t>
            </a:r>
            <a:r>
              <a:rPr lang="ru-RU" i="1" dirty="0">
                <a:solidFill>
                  <a:srgbClr val="C00000"/>
                </a:solidFill>
                <a:latin typeface="+mn-lt"/>
                <a:cs typeface="+mn-cs"/>
              </a:rPr>
              <a:t>несчастливое </a:t>
            </a:r>
            <a:r>
              <a:rPr lang="ru-RU" i="1" dirty="0">
                <a:solidFill>
                  <a:srgbClr val="C00000"/>
                </a:solidFill>
                <a:latin typeface="+mn-lt"/>
                <a:cs typeface="+mn-cs"/>
              </a:rPr>
              <a:t>начало, но </a:t>
            </a:r>
            <a:r>
              <a:rPr lang="ru-RU" i="1" dirty="0">
                <a:solidFill>
                  <a:srgbClr val="C00000"/>
                </a:solidFill>
                <a:latin typeface="+mn-lt"/>
                <a:cs typeface="+mn-cs"/>
              </a:rPr>
              <a:t>не это </a:t>
            </a:r>
            <a:r>
              <a:rPr lang="ru-RU" i="1" dirty="0">
                <a:solidFill>
                  <a:srgbClr val="C00000"/>
                </a:solidFill>
                <a:latin typeface="+mn-lt"/>
                <a:cs typeface="+mn-cs"/>
              </a:rPr>
              <a:t>делает вас тем, кем вы </a:t>
            </a:r>
            <a:r>
              <a:rPr lang="ru-RU" i="1" dirty="0">
                <a:solidFill>
                  <a:srgbClr val="C00000"/>
                </a:solidFill>
                <a:latin typeface="+mn-lt"/>
                <a:cs typeface="+mn-cs"/>
              </a:rPr>
              <a:t>являетесь. Главное </a:t>
            </a:r>
            <a:r>
              <a:rPr lang="ru-RU" i="1" dirty="0">
                <a:solidFill>
                  <a:srgbClr val="C00000"/>
                </a:solidFill>
                <a:latin typeface="+mn-lt"/>
                <a:cs typeface="+mn-cs"/>
              </a:rPr>
              <a:t>- кем вы выбираете </a:t>
            </a:r>
            <a:r>
              <a:rPr lang="ru-RU" i="1" dirty="0">
                <a:solidFill>
                  <a:srgbClr val="C00000"/>
                </a:solidFill>
                <a:latin typeface="+mn-lt"/>
                <a:cs typeface="+mn-cs"/>
              </a:rPr>
              <a:t>быть);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i="1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соблюдать отстраненность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от оценочных суждений </a:t>
            </a:r>
            <a:r>
              <a:rPr lang="ru-RU" i="1" dirty="0">
                <a:solidFill>
                  <a:srgbClr val="C00000"/>
                </a:solidFill>
                <a:latin typeface="+mn-lt"/>
                <a:cs typeface="+mn-cs"/>
              </a:rPr>
              <a:t>(</a:t>
            </a:r>
            <a:r>
              <a:rPr lang="ru-RU" i="1" dirty="0">
                <a:solidFill>
                  <a:srgbClr val="C00000"/>
                </a:solidFill>
                <a:latin typeface="+mn-lt"/>
                <a:cs typeface="+mn-cs"/>
              </a:rPr>
              <a:t>Твои мысли подобны кругам на воде. В волнении исчезает ясность, но если ты дашь волнам успокоиться - ответ станет </a:t>
            </a:r>
            <a:r>
              <a:rPr lang="ru-RU" i="1" dirty="0">
                <a:solidFill>
                  <a:srgbClr val="C00000"/>
                </a:solidFill>
                <a:latin typeface="+mn-lt"/>
                <a:cs typeface="+mn-cs"/>
              </a:rPr>
              <a:t>очевиден);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dirty="0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- …</a:t>
            </a:r>
            <a:endParaRPr lang="ru-RU" dirty="0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solidFill>
                <a:srgbClr val="C00000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0"/>
          <p:cNvSpPr>
            <a:spLocks noGrp="1"/>
          </p:cNvSpPr>
          <p:nvPr>
            <p:ph type="title"/>
          </p:nvPr>
        </p:nvSpPr>
        <p:spPr>
          <a:xfrm>
            <a:off x="205956" y="1065236"/>
            <a:ext cx="8588144" cy="34754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2"/>
                </a:solidFill>
              </a:rPr>
              <a:t>Думай о смысле, а слова придут сами. (</a:t>
            </a:r>
            <a:r>
              <a:rPr lang="ru-RU" sz="1600" dirty="0" err="1" smtClean="0">
                <a:solidFill>
                  <a:schemeClr val="tx2"/>
                </a:solidFill>
              </a:rPr>
              <a:t>льюис</a:t>
            </a:r>
            <a:r>
              <a:rPr lang="ru-RU" sz="1600" dirty="0" smtClean="0">
                <a:solidFill>
                  <a:schemeClr val="tx2"/>
                </a:solidFill>
              </a:rPr>
              <a:t> Кэрролл)</a:t>
            </a:r>
            <a:br>
              <a:rPr lang="ru-RU" sz="1600" dirty="0" smtClean="0">
                <a:solidFill>
                  <a:schemeClr val="tx2"/>
                </a:solidFill>
              </a:rPr>
            </a:br>
            <a:endParaRPr lang="ru-RU" sz="1600" dirty="0">
              <a:solidFill>
                <a:srgbClr val="FFFF00"/>
              </a:solidFill>
            </a:endParaRPr>
          </a:p>
        </p:txBody>
      </p:sp>
      <p:sp>
        <p:nvSpPr>
          <p:cNvPr id="5" name="Заголовок 10"/>
          <p:cNvSpPr txBox="1">
            <a:spLocks/>
          </p:cNvSpPr>
          <p:nvPr/>
        </p:nvSpPr>
        <p:spPr>
          <a:xfrm>
            <a:off x="211138" y="2205038"/>
            <a:ext cx="8748712" cy="431800"/>
          </a:xfrm>
          <a:prstGeom prst="rect">
            <a:avLst/>
          </a:prstGeom>
        </p:spPr>
        <p:txBody>
          <a:bodyPr lIns="45720" tIns="0" rIns="45720" bIns="0" anchor="b"/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fontAlgn="auto">
              <a:spcAft>
                <a:spcPts val="0"/>
              </a:spcAft>
              <a:defRPr/>
            </a:pP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6" name="Заголовок 10"/>
          <p:cNvSpPr txBox="1">
            <a:spLocks/>
          </p:cNvSpPr>
          <p:nvPr/>
        </p:nvSpPr>
        <p:spPr>
          <a:xfrm>
            <a:off x="166681" y="1412776"/>
            <a:ext cx="7272808" cy="676636"/>
          </a:xfrm>
          <a:prstGeom prst="rect">
            <a:avLst/>
          </a:prstGeom>
        </p:spPr>
        <p:txBody>
          <a:bodyPr lIns="45720" tIns="0" rIns="45720" bIns="0" anchor="b"/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marL="342900" indent="-342900" fontAlgn="auto">
              <a:spcAft>
                <a:spcPts val="0"/>
              </a:spcAft>
              <a:buFontTx/>
              <a:buChar char="-"/>
              <a:defRPr/>
            </a:pPr>
            <a:r>
              <a:rPr lang="ru-RU" sz="1600" dirty="0" smtClean="0">
                <a:solidFill>
                  <a:schemeClr val="tx2"/>
                </a:solidFill>
              </a:rPr>
              <a:t>Как вам это удалось? </a:t>
            </a:r>
          </a:p>
          <a:p>
            <a:pPr marL="342900" indent="-342900" fontAlgn="auto">
              <a:spcAft>
                <a:spcPts val="0"/>
              </a:spcAft>
              <a:buFontTx/>
              <a:buChar char="-"/>
              <a:defRPr/>
            </a:pPr>
            <a:r>
              <a:rPr lang="ru-RU" sz="1600" dirty="0" err="1" smtClean="0">
                <a:solidFill>
                  <a:schemeClr val="tx2"/>
                </a:solidFill>
              </a:rPr>
              <a:t>ВсЁ</a:t>
            </a:r>
            <a:r>
              <a:rPr lang="ru-RU" sz="1600" dirty="0" smtClean="0">
                <a:solidFill>
                  <a:schemeClr val="tx2"/>
                </a:solidFill>
              </a:rPr>
              <a:t> идет от интереса взрослого.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dirty="0" smtClean="0">
                <a:solidFill>
                  <a:schemeClr val="tx2"/>
                </a:solidFill>
              </a:rPr>
              <a:t>                                                         (Школа </a:t>
            </a:r>
            <a:r>
              <a:rPr lang="ru-RU" sz="1600" dirty="0" err="1" smtClean="0">
                <a:solidFill>
                  <a:schemeClr val="tx2"/>
                </a:solidFill>
              </a:rPr>
              <a:t>А.Н.Тубельского</a:t>
            </a:r>
            <a:r>
              <a:rPr lang="ru-RU" sz="1600" dirty="0" smtClean="0">
                <a:solidFill>
                  <a:schemeClr val="tx2"/>
                </a:solidFill>
              </a:rPr>
              <a:t>)</a:t>
            </a:r>
            <a:endParaRPr lang="ru-RU" sz="1600" dirty="0">
              <a:solidFill>
                <a:schemeClr val="tx2"/>
              </a:solidFill>
            </a:endParaRPr>
          </a:p>
        </p:txBody>
      </p:sp>
      <p:sp>
        <p:nvSpPr>
          <p:cNvPr id="10" name="Заголовок 10"/>
          <p:cNvSpPr txBox="1">
            <a:spLocks/>
          </p:cNvSpPr>
          <p:nvPr/>
        </p:nvSpPr>
        <p:spPr>
          <a:xfrm>
            <a:off x="166681" y="2204864"/>
            <a:ext cx="8588144" cy="648072"/>
          </a:xfrm>
          <a:prstGeom prst="rect">
            <a:avLst/>
          </a:prstGeom>
        </p:spPr>
        <p:txBody>
          <a:bodyPr lIns="45720" tIns="0" rIns="45720" bIns="0" anchor="b"/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fontAlgn="auto"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2"/>
                </a:solidFill>
              </a:rPr>
              <a:t>Иди навстречу тому, чего не понимаешь и боишься.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dirty="0" smtClean="0">
                <a:solidFill>
                  <a:schemeClr val="tx2"/>
                </a:solidFill>
              </a:rPr>
              <a:t>                                                          (школа </a:t>
            </a:r>
            <a:r>
              <a:rPr lang="ru-RU" sz="1600" dirty="0" err="1" smtClean="0">
                <a:solidFill>
                  <a:schemeClr val="tx2"/>
                </a:solidFill>
              </a:rPr>
              <a:t>а.н</a:t>
            </a:r>
            <a:r>
              <a:rPr lang="ru-RU" sz="1600" dirty="0" smtClean="0">
                <a:solidFill>
                  <a:schemeClr val="tx2"/>
                </a:solidFill>
              </a:rPr>
              <a:t>. </a:t>
            </a:r>
            <a:r>
              <a:rPr lang="ru-RU" sz="1600" dirty="0" err="1" smtClean="0">
                <a:solidFill>
                  <a:schemeClr val="tx2"/>
                </a:solidFill>
              </a:rPr>
              <a:t>тубельского</a:t>
            </a:r>
            <a:r>
              <a:rPr lang="ru-RU" sz="1600" dirty="0" smtClean="0">
                <a:solidFill>
                  <a:schemeClr val="tx2"/>
                </a:solidFill>
              </a:rPr>
              <a:t>)</a:t>
            </a:r>
            <a:endParaRPr lang="ru-RU" sz="1600" dirty="0">
              <a:solidFill>
                <a:schemeClr val="tx2"/>
              </a:solidFill>
            </a:endParaRPr>
          </a:p>
        </p:txBody>
      </p:sp>
      <p:sp>
        <p:nvSpPr>
          <p:cNvPr id="13" name="Заголовок 10"/>
          <p:cNvSpPr txBox="1">
            <a:spLocks/>
          </p:cNvSpPr>
          <p:nvPr/>
        </p:nvSpPr>
        <p:spPr>
          <a:xfrm>
            <a:off x="166681" y="231755"/>
            <a:ext cx="8588144" cy="432047"/>
          </a:xfrm>
          <a:prstGeom prst="rect">
            <a:avLst/>
          </a:prstGeom>
        </p:spPr>
        <p:txBody>
          <a:bodyPr lIns="45720" tIns="0" rIns="45720" bIns="0" anchor="b"/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fontAlgn="auto"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ИСКУССТВО МАЛЕНЬКИХ ШАГОВ. ДОРОГУ ОСИЛИТ ИДУЩИЙ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6681" y="2996952"/>
            <a:ext cx="7676478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cap="all" dirty="0">
                <a:ln w="500">
                  <a:solidFill>
                    <a:srgbClr val="2F5897">
                      <a:shade val="20000"/>
                      <a:satMod val="120000"/>
                    </a:srgbClr>
                  </a:solidFill>
                </a:ln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Я не могу улучшить материальное положение учителей, но могу улучшить научно-методические условия.</a:t>
            </a:r>
            <a:br>
              <a:rPr lang="ru-RU" sz="1600" b="1" cap="all" dirty="0">
                <a:ln w="500">
                  <a:solidFill>
                    <a:srgbClr val="2F5897">
                      <a:shade val="20000"/>
                      <a:satMod val="120000"/>
                    </a:srgbClr>
                  </a:solidFill>
                </a:ln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ru-RU" sz="1600" b="1" cap="all" dirty="0">
                <a:ln w="500">
                  <a:solidFill>
                    <a:srgbClr val="2F5897">
                      <a:shade val="20000"/>
                      <a:satMod val="120000"/>
                    </a:srgbClr>
                  </a:solidFill>
                </a:ln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                                                                  </a:t>
            </a:r>
            <a:r>
              <a:rPr lang="ru-RU" sz="1600" b="1" cap="all" dirty="0">
                <a:ln w="500">
                  <a:solidFill>
                    <a:srgbClr val="2F5897">
                      <a:shade val="20000"/>
                      <a:satMod val="120000"/>
                    </a:srgbClr>
                  </a:solidFill>
                </a:ln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(</a:t>
            </a:r>
            <a:r>
              <a:rPr lang="ru-RU" sz="1600" b="1" cap="all" dirty="0" err="1">
                <a:ln w="500">
                  <a:solidFill>
                    <a:srgbClr val="2F5897">
                      <a:shade val="20000"/>
                      <a:satMod val="120000"/>
                    </a:srgbClr>
                  </a:solidFill>
                </a:ln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М.м</a:t>
            </a:r>
            <a:r>
              <a:rPr lang="ru-RU" sz="1600" b="1" cap="all" dirty="0">
                <a:ln w="500">
                  <a:solidFill>
                    <a:srgbClr val="2F5897">
                      <a:shade val="20000"/>
                      <a:satMod val="120000"/>
                    </a:srgbClr>
                  </a:solidFill>
                </a:ln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1600" b="1" cap="all" dirty="0">
                <a:ln w="500">
                  <a:solidFill>
                    <a:srgbClr val="2F5897">
                      <a:shade val="20000"/>
                      <a:satMod val="120000"/>
                    </a:srgbClr>
                  </a:solidFill>
                </a:ln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Поташник)</a:t>
            </a:r>
            <a:r>
              <a:rPr lang="ru-RU" sz="1600" b="1" cap="all" dirty="0">
                <a:ln w="500">
                  <a:solidFill>
                    <a:srgbClr val="2F5897">
                      <a:shade val="20000"/>
                      <a:satMod val="120000"/>
                    </a:srgbClr>
                  </a:solidFill>
                </a:ln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1600" b="1" cap="all" dirty="0">
                <a:ln w="500">
                  <a:solidFill>
                    <a:srgbClr val="2F5897">
                      <a:shade val="20000"/>
                      <a:satMod val="120000"/>
                    </a:srgbClr>
                  </a:solidFill>
                </a:ln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</a:br>
            <a:endParaRPr lang="ru-RU" sz="1600" dirty="0">
              <a:solidFill>
                <a:schemeClr val="tx2">
                  <a:lumMod val="75000"/>
                </a:schemeClr>
              </a:solidFill>
              <a:latin typeface="+mj-lt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5263" y="3860800"/>
            <a:ext cx="7977187" cy="10779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+mj-lt"/>
                <a:cs typeface="+mn-cs"/>
              </a:rPr>
              <a:t>НИ ОДНА ШКОЛА НЕ ДАЕТ ЧЕЛОВЕКУ КАКОЙ БЫ ТО НИ БЫЛО ПОЛНОЙ КАРТИНЫ ЗНАНИЙ, А ТОЛЬКО ПОКАЗЫВАЕТ СИСТЕМУ, КАК ЭТИ ЗНАНИЯ ПОЛУЧИТЬ.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+mj-lt"/>
                <a:cs typeface="+mn-cs"/>
              </a:rPr>
              <a:t>                                                                                 (Ж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+mj-lt"/>
                <a:cs typeface="+mn-cs"/>
              </a:rPr>
              <a:t>.-Б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+mj-lt"/>
                <a:cs typeface="+mn-cs"/>
              </a:rPr>
              <a:t>. МОЛЬЕР)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+mj-lt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3675" y="4938713"/>
            <a:ext cx="7848600" cy="8302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+mj-lt"/>
                <a:cs typeface="+mn-cs"/>
              </a:rPr>
              <a:t>НЕТ ТАКИХ УЛОВОК, К КОТОРЫМ НЕ ПРИБЕГАЛ БЫ ЧЕЛОВЕК, ЧТОБЫ ИЗБЕЖАТЬ ТРУДНОСТЕЙ, СВЯЗАННЫХ С ПРОЦЕССОМ МЫШЛЕНИЯ.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+mj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+mj-lt"/>
                <a:cs typeface="+mn-cs"/>
              </a:rPr>
              <a:t>                                                                                           (ТОМАС ЭДИСОН)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+mj-lt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06375" y="5935663"/>
            <a:ext cx="7648575" cy="3397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+mj-lt"/>
                <a:cs typeface="+mn-cs"/>
              </a:rPr>
              <a:t>ГЛАВНАЯ ЗАДАЧА: НАУЧИТЬ РЕБЕНКА ОБХОДИТЬСЯ БЕЗ НАС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+mj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332656"/>
            <a:ext cx="8004007" cy="504056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dirty="0">
                <a:solidFill>
                  <a:srgbClr val="C00000"/>
                </a:solidFill>
              </a:rPr>
              <a:t>Я видел дальше других лишь потому, что стоял на плечах гигантов. (и. Ньютон)</a:t>
            </a:r>
          </a:p>
        </p:txBody>
      </p:sp>
      <p:sp>
        <p:nvSpPr>
          <p:cNvPr id="20482" name="TextBox 5"/>
          <p:cNvSpPr txBox="1">
            <a:spLocks noChangeArrowheads="1"/>
          </p:cNvSpPr>
          <p:nvPr/>
        </p:nvSpPr>
        <p:spPr bwMode="auto">
          <a:xfrm>
            <a:off x="107950" y="1084263"/>
            <a:ext cx="8064500" cy="292100"/>
          </a:xfrm>
          <a:prstGeom prst="rect">
            <a:avLst/>
          </a:prstGeom>
          <a:noFill/>
          <a:ln w="19050" cmpd="thickThin">
            <a:solidFill>
              <a:schemeClr val="tx2">
                <a:alpha val="85097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300" b="1" i="1">
                <a:solidFill>
                  <a:schemeClr val="tx2"/>
                </a:solidFill>
                <a:latin typeface="Trebuchet MS" pitchFamily="34" charset="0"/>
              </a:rPr>
              <a:t>…Аристотель… Сенека… Честерфилд…  Руссо… Ушинский… Толстой …Лысенкова… Шаталов…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6525" y="1844675"/>
            <a:ext cx="7829550" cy="3278188"/>
          </a:xfrm>
          <a:prstGeom prst="rect">
            <a:avLst/>
          </a:prstGeom>
          <a:noFill/>
          <a:ln w="19050" cmpd="thickThin">
            <a:solidFill>
              <a:schemeClr val="tx2">
                <a:alpha val="85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solidFill>
                  <a:schemeClr val="tx2"/>
                </a:solidFill>
                <a:latin typeface="+mn-lt"/>
                <a:cs typeface="+mn-cs"/>
              </a:rPr>
              <a:t>- </a:t>
            </a:r>
            <a:r>
              <a:rPr lang="ru-RU" sz="1400" b="1" i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до нас тоже была жизнь (о конфузных ситуациях);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- о конкурсе «Учитель года»: </a:t>
            </a:r>
            <a:r>
              <a:rPr lang="ru-RU" sz="1400" b="1" i="1" dirty="0">
                <a:latin typeface="+mn-lt"/>
                <a:cs typeface="+mn-cs"/>
              </a:rPr>
              <a:t>методы – методики – приемы – ТСО – шоу - ? – методы (какие?)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400" b="1" i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об игре слов: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latin typeface="+mn-lt"/>
                <a:cs typeface="+mn-cs"/>
              </a:rPr>
              <a:t>          коллективное творческое дело (КТД) – проект – образовательное событие -…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latin typeface="+mn-lt"/>
                <a:cs typeface="+mn-cs"/>
              </a:rPr>
              <a:t> </a:t>
            </a:r>
            <a:r>
              <a:rPr lang="ru-RU" sz="1400" b="1" i="1" dirty="0">
                <a:latin typeface="+mn-lt"/>
                <a:cs typeface="+mn-cs"/>
              </a:rPr>
              <a:t>        знание/умение/навык (психология, теория деятельности) – компетентности – грамотности -…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latin typeface="+mn-lt"/>
                <a:cs typeface="+mn-cs"/>
              </a:rPr>
              <a:t> </a:t>
            </a:r>
            <a:r>
              <a:rPr lang="ru-RU" sz="1400" b="1" i="1" dirty="0">
                <a:latin typeface="+mn-lt"/>
                <a:cs typeface="+mn-cs"/>
              </a:rPr>
              <a:t>        викторина/игра по станциям – </a:t>
            </a:r>
            <a:r>
              <a:rPr lang="ru-RU" sz="1400" b="1" i="1" dirty="0" err="1">
                <a:latin typeface="+mn-lt"/>
                <a:cs typeface="+mn-cs"/>
              </a:rPr>
              <a:t>квест</a:t>
            </a:r>
            <a:endParaRPr lang="ru-RU" sz="1400" b="1" i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latin typeface="+mn-lt"/>
                <a:cs typeface="+mn-cs"/>
              </a:rPr>
              <a:t> </a:t>
            </a:r>
            <a:r>
              <a:rPr lang="ru-RU" sz="1400" b="1" i="1" dirty="0">
                <a:latin typeface="+mn-lt"/>
                <a:cs typeface="+mn-cs"/>
              </a:rPr>
              <a:t>        и др.</a:t>
            </a:r>
            <a:endParaRPr lang="ru-RU" sz="1400" b="1" i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i="1" dirty="0">
              <a:solidFill>
                <a:srgbClr val="C000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- о том, что теряем (потеряли): тренинги психологов в школе (для учителя/ для учеников), </a:t>
            </a:r>
            <a:r>
              <a:rPr lang="ru-RU" sz="1400" b="1" i="1" dirty="0" err="1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взаимопосещение</a:t>
            </a:r>
            <a:r>
              <a:rPr lang="ru-RU" sz="1400" b="1" i="1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 уроков, совместное ведение уроков (наставник и молодой специалист), урок в соседнем классе – анализ видеозаписи урока – уроки добра – разговоры по душам (классный руководитель с девочками/ мальчиками)…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b="1" i="1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950" y="5445125"/>
            <a:ext cx="7858125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  <a:latin typeface="+mj-lt"/>
                <a:cs typeface="+mn-cs"/>
              </a:rPr>
              <a:t>ВАШЕМУ УДИВЛЕНИЮ НЕ БУДЕТ ПРЕДЕЛА, ЕСЛИ ВЫ НЕ НАУЧИТЕСЬ ДОВЕРЯТЬ МУДРОСТИ ПРЕДКОВ.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  <a:latin typeface="+mj-lt"/>
                <a:cs typeface="+mn-cs"/>
              </a:rPr>
              <a:t>				       </a:t>
            </a:r>
            <a:r>
              <a:rPr lang="ru-RU" b="1" dirty="0">
                <a:solidFill>
                  <a:srgbClr val="C00000"/>
                </a:solidFill>
                <a:latin typeface="+mj-lt"/>
                <a:cs typeface="+mn-cs"/>
              </a:rPr>
              <a:t>          (</a:t>
            </a:r>
            <a:r>
              <a:rPr lang="ru-RU" b="1" dirty="0">
                <a:solidFill>
                  <a:srgbClr val="C00000"/>
                </a:solidFill>
                <a:latin typeface="+mj-lt"/>
                <a:cs typeface="+mn-cs"/>
              </a:rPr>
              <a:t>НАРОДНАЯ МУДРОСТЬ)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88831" cy="5328592"/>
          </a:xfrm>
        </p:spPr>
        <p:txBody>
          <a:bodyPr/>
          <a:lstStyle/>
          <a:p>
            <a:pPr>
              <a:spcAft>
                <a:spcPts val="0"/>
              </a:spcAft>
              <a:defRPr/>
            </a:pPr>
            <a:r>
              <a:rPr lang="ru-RU" sz="2400" i="1" dirty="0">
                <a:solidFill>
                  <a:srgbClr val="C00000"/>
                </a:solidFill>
              </a:rPr>
              <a:t>Четверть знаний мы получаем от Учителя</a:t>
            </a:r>
            <a:r>
              <a:rPr lang="ru-RU" sz="2400" i="1" dirty="0" smtClean="0">
                <a:solidFill>
                  <a:srgbClr val="C00000"/>
                </a:solidFill>
              </a:rPr>
              <a:t>,</a:t>
            </a:r>
            <a:br>
              <a:rPr lang="ru-RU" sz="2400" i="1" dirty="0" smtClean="0">
                <a:solidFill>
                  <a:srgbClr val="C00000"/>
                </a:solidFill>
              </a:rPr>
            </a:br>
            <a:r>
              <a:rPr lang="ru-RU" sz="2400" i="1" dirty="0">
                <a:solidFill>
                  <a:srgbClr val="C00000"/>
                </a:solidFill>
              </a:rPr>
              <a:t/>
            </a:r>
            <a:br>
              <a:rPr lang="ru-RU" sz="2400" i="1" dirty="0">
                <a:solidFill>
                  <a:srgbClr val="C00000"/>
                </a:solidFill>
              </a:rPr>
            </a:br>
            <a:r>
              <a:rPr lang="ru-RU" sz="2400" i="1" dirty="0">
                <a:solidFill>
                  <a:srgbClr val="C00000"/>
                </a:solidFill>
              </a:rPr>
              <a:t>Четверть – от чтения </a:t>
            </a:r>
            <a:r>
              <a:rPr lang="ru-RU" sz="2400" i="1" dirty="0" smtClean="0">
                <a:solidFill>
                  <a:srgbClr val="C00000"/>
                </a:solidFill>
              </a:rPr>
              <a:t> мудрых </a:t>
            </a:r>
            <a:r>
              <a:rPr lang="ru-RU" sz="2400" i="1" dirty="0">
                <a:solidFill>
                  <a:srgbClr val="C00000"/>
                </a:solidFill>
              </a:rPr>
              <a:t>трактатов</a:t>
            </a:r>
            <a:r>
              <a:rPr lang="ru-RU" sz="2400" i="1" dirty="0" smtClean="0">
                <a:solidFill>
                  <a:srgbClr val="C00000"/>
                </a:solidFill>
              </a:rPr>
              <a:t>,</a:t>
            </a:r>
            <a:br>
              <a:rPr lang="ru-RU" sz="2400" i="1" dirty="0" smtClean="0">
                <a:solidFill>
                  <a:srgbClr val="C00000"/>
                </a:solidFill>
              </a:rPr>
            </a:br>
            <a:r>
              <a:rPr lang="ru-RU" sz="2400" i="1" dirty="0">
                <a:solidFill>
                  <a:srgbClr val="C00000"/>
                </a:solidFill>
              </a:rPr>
              <a:t/>
            </a:r>
            <a:br>
              <a:rPr lang="ru-RU" sz="2400" i="1" dirty="0">
                <a:solidFill>
                  <a:srgbClr val="C00000"/>
                </a:solidFill>
              </a:rPr>
            </a:br>
            <a:r>
              <a:rPr lang="ru-RU" sz="2400" i="1" dirty="0">
                <a:solidFill>
                  <a:srgbClr val="C00000"/>
                </a:solidFill>
              </a:rPr>
              <a:t>Четверть – из жизненного опыта </a:t>
            </a:r>
            <a:r>
              <a:rPr lang="ru-RU" sz="2400" i="1" dirty="0" smtClean="0">
                <a:solidFill>
                  <a:srgbClr val="C00000"/>
                </a:solidFill>
              </a:rPr>
              <a:t>и</a:t>
            </a:r>
            <a:br>
              <a:rPr lang="ru-RU" sz="2400" i="1" dirty="0" smtClean="0">
                <a:solidFill>
                  <a:srgbClr val="C00000"/>
                </a:solidFill>
              </a:rPr>
            </a:br>
            <a:r>
              <a:rPr lang="ru-RU" sz="2400" i="1" dirty="0">
                <a:solidFill>
                  <a:srgbClr val="C00000"/>
                </a:solidFill>
              </a:rPr>
              <a:t/>
            </a:r>
            <a:br>
              <a:rPr lang="ru-RU" sz="2400" i="1" dirty="0">
                <a:solidFill>
                  <a:srgbClr val="C00000"/>
                </a:solidFill>
              </a:rPr>
            </a:br>
            <a:r>
              <a:rPr lang="ru-RU" sz="2400" i="1" dirty="0">
                <a:solidFill>
                  <a:srgbClr val="C00000"/>
                </a:solidFill>
              </a:rPr>
              <a:t>Четверть – из общения с другими людьми.</a:t>
            </a:r>
            <a:br>
              <a:rPr lang="ru-RU" sz="2400" i="1" dirty="0">
                <a:solidFill>
                  <a:srgbClr val="C00000"/>
                </a:solidFill>
              </a:rPr>
            </a:br>
            <a:r>
              <a:rPr lang="ru-RU" sz="1600" i="1" dirty="0" smtClean="0">
                <a:solidFill>
                  <a:srgbClr val="C00000"/>
                </a:solidFill>
              </a:rPr>
              <a:t> 				</a:t>
            </a:r>
            <a:br>
              <a:rPr lang="ru-RU" sz="1600" i="1" dirty="0" smtClean="0">
                <a:solidFill>
                  <a:srgbClr val="C00000"/>
                </a:solidFill>
              </a:rPr>
            </a:br>
            <a:r>
              <a:rPr lang="ru-RU" sz="1600" i="1" dirty="0">
                <a:solidFill>
                  <a:srgbClr val="C00000"/>
                </a:solidFill>
              </a:rPr>
              <a:t>	</a:t>
            </a:r>
            <a:r>
              <a:rPr lang="ru-RU" sz="1600" i="1" dirty="0" smtClean="0">
                <a:solidFill>
                  <a:srgbClr val="C00000"/>
                </a:solidFill>
              </a:rPr>
              <a:t>			</a:t>
            </a:r>
            <a:br>
              <a:rPr lang="ru-RU" sz="1600" i="1" dirty="0" smtClean="0">
                <a:solidFill>
                  <a:srgbClr val="C00000"/>
                </a:solidFill>
              </a:rPr>
            </a:br>
            <a:r>
              <a:rPr lang="ru-RU" sz="1600" i="1" dirty="0">
                <a:solidFill>
                  <a:srgbClr val="C00000"/>
                </a:solidFill>
              </a:rPr>
              <a:t/>
            </a:r>
            <a:br>
              <a:rPr lang="ru-RU" sz="1600" i="1" dirty="0">
                <a:solidFill>
                  <a:srgbClr val="C00000"/>
                </a:solidFill>
              </a:rPr>
            </a:br>
            <a:r>
              <a:rPr lang="ru-RU" sz="1600" i="1" dirty="0" smtClean="0">
                <a:solidFill>
                  <a:srgbClr val="C00000"/>
                </a:solidFill>
              </a:rPr>
              <a:t> 									                                                      (</a:t>
            </a:r>
            <a:r>
              <a:rPr lang="ru-RU" sz="1600" i="1" dirty="0">
                <a:solidFill>
                  <a:srgbClr val="C00000"/>
                </a:solidFill>
              </a:rPr>
              <a:t>древнеиндийский трактат </a:t>
            </a:r>
            <a:br>
              <a:rPr lang="ru-RU" sz="1600" i="1" dirty="0">
                <a:solidFill>
                  <a:srgbClr val="C00000"/>
                </a:solidFill>
              </a:rPr>
            </a:br>
            <a:r>
              <a:rPr lang="ru-RU" sz="1600" i="1" dirty="0" smtClean="0">
                <a:solidFill>
                  <a:srgbClr val="C00000"/>
                </a:solidFill>
              </a:rPr>
              <a:t>				            «</a:t>
            </a:r>
            <a:r>
              <a:rPr lang="ru-RU" sz="1600" i="1" dirty="0">
                <a:solidFill>
                  <a:srgbClr val="C00000"/>
                </a:solidFill>
              </a:rPr>
              <a:t>Как воспитать мудреца»,</a:t>
            </a:r>
            <a:br>
              <a:rPr lang="ru-RU" sz="1600" i="1" dirty="0">
                <a:solidFill>
                  <a:srgbClr val="C00000"/>
                </a:solidFill>
              </a:rPr>
            </a:br>
            <a:r>
              <a:rPr lang="ru-RU" sz="1600" i="1" dirty="0" smtClean="0">
                <a:solidFill>
                  <a:srgbClr val="C00000"/>
                </a:solidFill>
              </a:rPr>
              <a:t>				                     3-е </a:t>
            </a:r>
            <a:r>
              <a:rPr lang="ru-RU" sz="1600" i="1" dirty="0">
                <a:solidFill>
                  <a:srgbClr val="C00000"/>
                </a:solidFill>
              </a:rPr>
              <a:t>тыс. до нов. эры</a:t>
            </a:r>
            <a:r>
              <a:rPr lang="ru-RU" sz="2000" i="1" dirty="0">
                <a:solidFill>
                  <a:srgbClr val="C00000"/>
                </a:solidFill>
              </a:rPr>
              <a:t>)</a:t>
            </a:r>
            <a:r>
              <a:rPr lang="ru-RU" sz="2000" dirty="0">
                <a:solidFill>
                  <a:srgbClr val="C00000"/>
                </a:solidFill>
              </a:rPr>
              <a:t>​</a:t>
            </a:r>
            <a:br>
              <a:rPr lang="ru-RU" sz="2000" dirty="0">
                <a:solidFill>
                  <a:srgbClr val="C00000"/>
                </a:solidFill>
              </a:rPr>
            </a:br>
            <a:endParaRPr lang="ru-RU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45960" y="260648"/>
            <a:ext cx="7787983" cy="50405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 smtClean="0">
                <a:solidFill>
                  <a:srgbClr val="C00000"/>
                </a:solidFill>
              </a:rPr>
              <a:t>Колесо жизненного баланса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22530" name="TextBox 5"/>
          <p:cNvSpPr txBox="1">
            <a:spLocks noChangeArrowheads="1"/>
          </p:cNvSpPr>
          <p:nvPr/>
        </p:nvSpPr>
        <p:spPr bwMode="auto">
          <a:xfrm>
            <a:off x="5853113" y="2459038"/>
            <a:ext cx="2071687" cy="1570037"/>
          </a:xfrm>
          <a:prstGeom prst="rect">
            <a:avLst/>
          </a:prstGeom>
          <a:noFill/>
          <a:ln w="19050" cmpd="thickThin">
            <a:solidFill>
              <a:schemeClr val="tx2">
                <a:alpha val="85097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buFontTx/>
              <a:buAutoNum type="arabicPeriod"/>
            </a:pPr>
            <a:r>
              <a:rPr lang="ru-RU" sz="1200" b="1" i="1">
                <a:solidFill>
                  <a:schemeClr val="tx2"/>
                </a:solidFill>
                <a:latin typeface="Trebuchet MS" pitchFamily="34" charset="0"/>
              </a:rPr>
              <a:t>Наставник/ референтное лицо – тот, к чьему мнению прислушиваешься;</a:t>
            </a:r>
          </a:p>
          <a:p>
            <a:pPr marL="228600" indent="-228600">
              <a:buFontTx/>
              <a:buAutoNum type="arabicPeriod"/>
            </a:pPr>
            <a:r>
              <a:rPr lang="ru-RU" sz="1200" b="1" i="1">
                <a:solidFill>
                  <a:schemeClr val="tx2"/>
                </a:solidFill>
                <a:latin typeface="Trebuchet MS" pitchFamily="34" charset="0"/>
              </a:rPr>
              <a:t>Человек/ситуация/событие, что встречается на жизненном пути.</a:t>
            </a:r>
            <a:endParaRPr lang="ru-RU" sz="1100" b="1" i="1">
              <a:solidFill>
                <a:schemeClr val="tx2"/>
              </a:solidFill>
              <a:latin typeface="Trebuchet MS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0825" y="912813"/>
            <a:ext cx="5238750" cy="1384300"/>
          </a:xfrm>
          <a:prstGeom prst="rect">
            <a:avLst/>
          </a:prstGeom>
          <a:noFill/>
          <a:ln w="19050" cmpd="thickThin">
            <a:solidFill>
              <a:schemeClr val="tx2">
                <a:alpha val="85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u="sng" dirty="0">
                <a:solidFill>
                  <a:srgbClr val="C00000"/>
                </a:solidFill>
                <a:latin typeface="+mn-lt"/>
                <a:cs typeface="+mn-cs"/>
              </a:rPr>
              <a:t>Колесо жизненного баланса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–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это </a:t>
            </a:r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аналитический инструмент, который позволяет оценить состояние сфер своей жизни и поставить цели для совершенствования каждой из них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Методика представляет собой практическое упражнение, в процессе которого нужно заполнить круг, разделив его на сферы жизни и присвоив каждой сфере оценку, т. е. степень удовлетворенности ее состоянием.</a:t>
            </a:r>
          </a:p>
        </p:txBody>
      </p:sp>
      <p:pic>
        <p:nvPicPr>
          <p:cNvPr id="22532" name="Picture 4" descr="C:\Users\User\Pictures\КОУЧ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00338" y="3144838"/>
            <a:ext cx="3581400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95288" y="2459038"/>
            <a:ext cx="2736850" cy="2492375"/>
          </a:xfrm>
          <a:prstGeom prst="rect">
            <a:avLst/>
          </a:prstGeom>
          <a:noFill/>
          <a:ln w="19050" cmpd="thickThin">
            <a:solidFill>
              <a:schemeClr val="tx2">
                <a:alpha val="85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i="1" dirty="0">
                <a:solidFill>
                  <a:schemeClr val="tx2"/>
                </a:solidFill>
                <a:latin typeface="+mn-lt"/>
                <a:cs typeface="+mn-cs"/>
              </a:rPr>
              <a:t>Опыт </a:t>
            </a:r>
            <a:r>
              <a:rPr lang="ru-RU" sz="1200" b="1" i="1" dirty="0">
                <a:solidFill>
                  <a:schemeClr val="tx2"/>
                </a:solidFill>
                <a:latin typeface="+mn-lt"/>
                <a:cs typeface="+mn-cs"/>
              </a:rPr>
              <a:t>– </a:t>
            </a:r>
            <a:r>
              <a:rPr lang="ru-RU" sz="1200" b="1" i="1" dirty="0">
                <a:solidFill>
                  <a:schemeClr val="tx2"/>
                </a:solidFill>
                <a:latin typeface="+mn-lt"/>
                <a:cs typeface="+mn-cs"/>
              </a:rPr>
              <a:t>применение…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i="1" dirty="0">
                <a:solidFill>
                  <a:schemeClr val="tx2"/>
                </a:solidFill>
                <a:latin typeface="+mn-lt"/>
                <a:cs typeface="+mn-cs"/>
              </a:rPr>
              <a:t>За </a:t>
            </a:r>
            <a:r>
              <a:rPr lang="ru-RU" sz="1200" b="1" i="1" dirty="0">
                <a:solidFill>
                  <a:schemeClr val="tx2"/>
                </a:solidFill>
                <a:latin typeface="+mn-lt"/>
                <a:cs typeface="+mn-cs"/>
              </a:rPr>
              <a:t>одного </a:t>
            </a:r>
            <a:r>
              <a:rPr lang="ru-RU" sz="1200" b="1" i="1" dirty="0">
                <a:solidFill>
                  <a:schemeClr val="tx2"/>
                </a:solidFill>
                <a:latin typeface="+mn-lt"/>
                <a:cs typeface="+mn-cs"/>
              </a:rPr>
              <a:t>битого двух небитых дают…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i="1" dirty="0">
                <a:solidFill>
                  <a:schemeClr val="tx2"/>
                </a:solidFill>
                <a:latin typeface="+mn-lt"/>
                <a:cs typeface="+mn-cs"/>
              </a:rPr>
              <a:t>Ошибки </a:t>
            </a:r>
            <a:r>
              <a:rPr lang="ru-RU" sz="1200" b="1" i="1" dirty="0">
                <a:solidFill>
                  <a:schemeClr val="tx2"/>
                </a:solidFill>
                <a:latin typeface="+mn-lt"/>
                <a:cs typeface="+mn-cs"/>
              </a:rPr>
              <a:t>и их анализ</a:t>
            </a:r>
            <a:r>
              <a:rPr lang="ru-RU" sz="1200" b="1" i="1" dirty="0">
                <a:solidFill>
                  <a:schemeClr val="tx2"/>
                </a:solidFill>
                <a:latin typeface="+mn-lt"/>
                <a:cs typeface="+mn-cs"/>
              </a:rPr>
              <a:t>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i="1" dirty="0">
                <a:solidFill>
                  <a:schemeClr val="tx2"/>
                </a:solidFill>
                <a:latin typeface="+mn-lt"/>
                <a:cs typeface="+mn-cs"/>
              </a:rPr>
              <a:t>10.000 часов до мирового уровня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i="1" dirty="0">
                <a:solidFill>
                  <a:schemeClr val="tx2"/>
                </a:solidFill>
                <a:latin typeface="+mn-lt"/>
                <a:cs typeface="+mn-cs"/>
              </a:rPr>
              <a:t>20 лет практики… и всё понятно…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i="1" dirty="0">
                <a:solidFill>
                  <a:schemeClr val="tx2"/>
                </a:solidFill>
                <a:latin typeface="+mn-lt"/>
                <a:cs typeface="+mn-cs"/>
              </a:rPr>
              <a:t>Вектор опыта: </a:t>
            </a:r>
            <a:r>
              <a:rPr lang="ru-RU" sz="1200" b="1" i="1" dirty="0">
                <a:solidFill>
                  <a:schemeClr val="tx2"/>
                </a:solidFill>
                <a:latin typeface="+mn-lt"/>
                <a:cs typeface="+mn-cs"/>
              </a:rPr>
              <a:t>методика , и психология…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i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Проверка идей: если </a:t>
            </a:r>
            <a:r>
              <a:rPr lang="ru-RU" sz="1200" b="1" i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вы будете делать только то, что можете, вы никогда не станете больше, чем </a:t>
            </a:r>
            <a:r>
              <a:rPr lang="ru-RU" sz="1200" b="1" i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сейчас</a:t>
            </a:r>
            <a:endParaRPr lang="ru-RU" sz="1100" b="1" i="1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22534" name="TextBox 9"/>
          <p:cNvSpPr txBox="1">
            <a:spLocks noChangeArrowheads="1"/>
          </p:cNvSpPr>
          <p:nvPr/>
        </p:nvSpPr>
        <p:spPr bwMode="auto">
          <a:xfrm>
            <a:off x="5308600" y="4743450"/>
            <a:ext cx="2647950" cy="1201738"/>
          </a:xfrm>
          <a:prstGeom prst="rect">
            <a:avLst/>
          </a:prstGeom>
          <a:noFill/>
          <a:ln w="19050" cmpd="thickThin">
            <a:solidFill>
              <a:schemeClr val="tx2">
                <a:alpha val="85097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 i="1">
                <a:solidFill>
                  <a:schemeClr val="tx2"/>
                </a:solidFill>
                <a:latin typeface="Trebuchet MS" pitchFamily="34" charset="0"/>
              </a:rPr>
              <a:t>Источники информации: книги, интернет, научные труды, профессиональная литература и др. </a:t>
            </a:r>
          </a:p>
          <a:p>
            <a:r>
              <a:rPr lang="ru-RU" sz="1200" b="1" i="1">
                <a:solidFill>
                  <a:schemeClr val="tx2"/>
                </a:solidFill>
                <a:latin typeface="Trebuchet MS" pitchFamily="34" charset="0"/>
              </a:rPr>
              <a:t>Чтение- размышление, внутренний поиск…</a:t>
            </a:r>
          </a:p>
        </p:txBody>
      </p:sp>
      <p:pic>
        <p:nvPicPr>
          <p:cNvPr id="2253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27738" y="260350"/>
            <a:ext cx="1897062" cy="190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6" name="TextBox 10"/>
          <p:cNvSpPr txBox="1">
            <a:spLocks noChangeArrowheads="1"/>
          </p:cNvSpPr>
          <p:nvPr/>
        </p:nvSpPr>
        <p:spPr bwMode="auto">
          <a:xfrm>
            <a:off x="395288" y="5084763"/>
            <a:ext cx="3455987" cy="1385887"/>
          </a:xfrm>
          <a:prstGeom prst="rect">
            <a:avLst/>
          </a:prstGeom>
          <a:noFill/>
          <a:ln w="19050" cmpd="thickThin">
            <a:solidFill>
              <a:schemeClr val="tx2">
                <a:alpha val="85097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 i="1">
                <a:solidFill>
                  <a:schemeClr val="tx2"/>
                </a:solidFill>
                <a:latin typeface="Trebuchet MS" pitchFamily="34" charset="0"/>
              </a:rPr>
              <a:t>Этика общения. Коммуникация в команде. Профессиональное общение…</a:t>
            </a:r>
          </a:p>
          <a:p>
            <a:r>
              <a:rPr lang="ru-RU" sz="1200" b="1" i="1">
                <a:solidFill>
                  <a:schemeClr val="tx2"/>
                </a:solidFill>
                <a:latin typeface="Trebuchet MS" pitchFamily="34" charset="0"/>
              </a:rPr>
              <a:t>… общение пассивное/активное … очное/дистанционное…</a:t>
            </a:r>
          </a:p>
          <a:p>
            <a:r>
              <a:rPr lang="ru-RU" sz="1200" b="1" i="1">
                <a:solidFill>
                  <a:schemeClr val="tx2"/>
                </a:solidFill>
                <a:latin typeface="Trebuchet MS" pitchFamily="34" charset="0"/>
              </a:rPr>
              <a:t>Общение развивает кругозор, дает возможность услышать иную точку зрения…</a:t>
            </a:r>
            <a:endParaRPr lang="ru-RU" sz="1100" b="1" i="1">
              <a:solidFill>
                <a:schemeClr val="tx2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сполнительная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3323</TotalTime>
  <Words>1147</Words>
  <Application>Microsoft Office PowerPoint</Application>
  <PresentationFormat>Экран (4:3)</PresentationFormat>
  <Paragraphs>160</Paragraphs>
  <Slides>18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5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9" baseType="lpstr">
      <vt:lpstr>Trebuchet MS</vt:lpstr>
      <vt:lpstr>Arial</vt:lpstr>
      <vt:lpstr>Wingdings 2</vt:lpstr>
      <vt:lpstr>Wingdings</vt:lpstr>
      <vt:lpstr>Calibri</vt:lpstr>
      <vt:lpstr>Изящная</vt:lpstr>
      <vt:lpstr>Изящная</vt:lpstr>
      <vt:lpstr>Изящная</vt:lpstr>
      <vt:lpstr>Изящная</vt:lpstr>
      <vt:lpstr>Изящная</vt:lpstr>
      <vt:lpstr>Диаграмма Microsoft Excel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Настя</cp:lastModifiedBy>
  <cp:revision>385</cp:revision>
  <dcterms:created xsi:type="dcterms:W3CDTF">2021-11-29T08:12:15Z</dcterms:created>
  <dcterms:modified xsi:type="dcterms:W3CDTF">2022-10-21T13:22:58Z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345348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S9.2.0</vt:lpwstr>
  </property>
</Properties>
</file>