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7"/>
  </p:notesMasterIdLst>
  <p:sldIdLst>
    <p:sldId id="412" r:id="rId2"/>
    <p:sldId id="513" r:id="rId3"/>
    <p:sldId id="525" r:id="rId4"/>
    <p:sldId id="526" r:id="rId5"/>
    <p:sldId id="527" r:id="rId6"/>
    <p:sldId id="529" r:id="rId7"/>
    <p:sldId id="528" r:id="rId8"/>
    <p:sldId id="530" r:id="rId9"/>
    <p:sldId id="518" r:id="rId10"/>
    <p:sldId id="531" r:id="rId11"/>
    <p:sldId id="532" r:id="rId12"/>
    <p:sldId id="533" r:id="rId13"/>
    <p:sldId id="534" r:id="rId14"/>
    <p:sldId id="535" r:id="rId15"/>
    <p:sldId id="52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76" autoAdjust="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203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F24E80F-C8F0-491F-8B0B-DED3231032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60FE1-A0BB-4028-AADC-FCA9C6AD7FD7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D46C7-B3E9-4969-B6A1-E8CE481749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9AC84-AAC2-4D89-B81F-9CA377683DE7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DB2E0-363A-4740-9710-B1FAAD7150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F7C49-C001-4489-AB5E-FE25F954C0BB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7A082-0EFF-4D9E-8E39-7313A7D57E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74E5-1556-4B98-AE95-A2B03CF65CD6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2C0-8FD3-4511-A625-7BC518AAB7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2D769-C1C3-4689-8FD4-9862A574FC4D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CC201-6E51-4E28-9DCB-C1606C5566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6EDD9-BAB4-4B52-BA04-CF832DFDD514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0BDBA-A6CF-4C39-8302-978F1DED5B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652FD-1420-46F1-AFC4-7BDB17D702A9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B8FC9-E074-4887-B953-8D26AEC946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53727-9588-4498-824F-057344366A94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6BCAA-22CB-45A9-9CD7-64CCE15592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C6C9B-F494-40EF-A583-0895BC23AFA8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7157-3F96-47BE-8399-A96D3F365E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D142F-33D0-4954-A6E0-B475A0985FC1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25379-F417-4C9B-B2D4-600C07352A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8ADEF-C434-40DC-9759-1CF9110DD30A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6AC4B-8501-4807-B8B6-2A61E91F5E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2056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57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58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59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60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defRPr/>
              </a:pPr>
              <a:endParaRPr lang="ru-RU" altLang="ru-RU" sz="2400" smtClean="0">
                <a:latin typeface="Times New Roman" panose="02020603050405020304" pitchFamily="18" charset="0"/>
                <a:cs typeface="+mn-cs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C275E577-F0A5-4FBE-982F-959DA607172A}" type="datetimeFigureOut">
              <a:rPr lang="ru-RU" altLang="ru-RU"/>
              <a:pPr>
                <a:defRPr/>
              </a:pPr>
              <a:t>13.10.2022</a:t>
            </a:fld>
            <a:endParaRPr lang="ru-RU" altLang="ru-RU"/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A3D70BBD-BC43-4F58-9311-B908DD0C01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7" r:id="rId2"/>
    <p:sldLayoutId id="2147483756" r:id="rId3"/>
    <p:sldLayoutId id="2147483755" r:id="rId4"/>
    <p:sldLayoutId id="2147483754" r:id="rId5"/>
    <p:sldLayoutId id="2147483753" r:id="rId6"/>
    <p:sldLayoutId id="2147483752" r:id="rId7"/>
    <p:sldLayoutId id="2147483751" r:id="rId8"/>
    <p:sldLayoutId id="2147483750" r:id="rId9"/>
    <p:sldLayoutId id="2147483749" r:id="rId10"/>
    <p:sldLayoutId id="214748374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6;&#1084;&#1080;&#1087;.&#1088;&#1092;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76250"/>
            <a:ext cx="8229600" cy="6381750"/>
          </a:xfrm>
        </p:spPr>
        <p:txBody>
          <a:bodyPr/>
          <a:lstStyle/>
          <a:p>
            <a:pPr algn="ctr" eaLnBrk="1" hangingPunct="1"/>
            <a:r>
              <a:rPr lang="ru-RU" sz="2800" b="1" smtClean="0"/>
              <a:t>Областной вебинар </a:t>
            </a:r>
          </a:p>
          <a:p>
            <a:pPr algn="ctr" eaLnBrk="1" hangingPunct="1"/>
            <a:r>
              <a:rPr lang="ru-RU" sz="2800" smtClean="0"/>
              <a:t>по подготовке и проведению регионального конкурса молодых педагогов и их наставников </a:t>
            </a:r>
            <a:r>
              <a:rPr lang="ru-RU" sz="2800" b="1" smtClean="0"/>
              <a:t>«Педагогический дуэт – 202</a:t>
            </a:r>
            <a:r>
              <a:rPr lang="en-US" sz="2800" b="1" smtClean="0"/>
              <a:t>2</a:t>
            </a:r>
            <a:r>
              <a:rPr lang="ru-RU" sz="2800" b="1" smtClean="0"/>
              <a:t>»</a:t>
            </a:r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algn="ctr" eaLnBrk="1" hangingPunct="1"/>
            <a:endParaRPr lang="en-US" sz="2400" smtClean="0"/>
          </a:p>
          <a:p>
            <a:pPr algn="ctr" eaLnBrk="1" hangingPunct="1"/>
            <a:endParaRPr lang="ru-RU" sz="2400" smtClean="0"/>
          </a:p>
          <a:p>
            <a:pPr algn="ctr" eaLnBrk="1" hangingPunct="1"/>
            <a:endParaRPr lang="ru-RU" sz="2400" smtClean="0"/>
          </a:p>
          <a:p>
            <a:pPr algn="ctr" eaLnBrk="1" hangingPunct="1"/>
            <a:r>
              <a:rPr lang="en-US" sz="2400" smtClean="0"/>
              <a:t>12</a:t>
            </a:r>
            <a:r>
              <a:rPr lang="ru-RU" sz="2400" smtClean="0"/>
              <a:t> октября 202</a:t>
            </a:r>
            <a:r>
              <a:rPr lang="en-US" sz="2400" smtClean="0"/>
              <a:t>2</a:t>
            </a:r>
            <a:r>
              <a:rPr lang="ru-RU" sz="2400" smtClean="0"/>
              <a:t> года</a:t>
            </a:r>
            <a:endParaRPr lang="ru-RU" altLang="ru-RU" sz="2400" smtClean="0"/>
          </a:p>
        </p:txBody>
      </p:sp>
      <p:pic>
        <p:nvPicPr>
          <p:cNvPr id="14338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844675"/>
            <a:ext cx="6985000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>
          <a:xfrm>
            <a:off x="0" y="1417638"/>
            <a:ext cx="8893175" cy="4713287"/>
          </a:xfrm>
        </p:spPr>
        <p:txBody>
          <a:bodyPr/>
          <a:lstStyle/>
          <a:p>
            <a:r>
              <a:rPr lang="ru-RU" sz="2000" b="1" u="sng" smtClean="0"/>
              <a:t>Конкурсное испытание «Воспитательное событие».</a:t>
            </a:r>
          </a:p>
          <a:p>
            <a:r>
              <a:rPr lang="ru-RU" sz="2000" smtClean="0"/>
              <a:t>Второе конкурсное испытание </a:t>
            </a:r>
            <a:r>
              <a:rPr lang="ru-RU" sz="2000" b="1" smtClean="0"/>
              <a:t>для общеобразовательных организаций и организаций СПО: внеурочное занятие «Разговоры о важном» </a:t>
            </a:r>
            <a:r>
              <a:rPr lang="ru-RU" sz="2000" smtClean="0"/>
              <a:t>– совместное внеурочное занятие педагогического дуэта (темы на октябрь-ноябрь 2022 года размещены на портале «Единое содержание общего образования»).</a:t>
            </a:r>
          </a:p>
          <a:p>
            <a:r>
              <a:rPr lang="ru-RU" sz="2000" smtClean="0"/>
              <a:t>Второе конкурсное испытание </a:t>
            </a:r>
            <a:r>
              <a:rPr lang="ru-RU" sz="2000" b="1" smtClean="0"/>
              <a:t>для организаций дошкольного образования – воспитательное событие патриотической, нравственной и экологической направленности</a:t>
            </a:r>
            <a:r>
              <a:rPr lang="ru-RU" sz="2000" smtClean="0"/>
              <a:t>. </a:t>
            </a:r>
          </a:p>
          <a:p>
            <a:r>
              <a:rPr lang="ru-RU" sz="2000" smtClean="0"/>
              <a:t>Занятие обязательно проводится педагогическим дуэтом.</a:t>
            </a:r>
          </a:p>
          <a:p>
            <a:r>
              <a:rPr lang="ru-RU" sz="2000" b="1" smtClean="0"/>
              <a:t>Формат и регламент конкурсного испытания</a:t>
            </a:r>
            <a:r>
              <a:rPr lang="ru-RU" sz="2000" smtClean="0"/>
              <a:t>: видеоролик продолжительностью до 25 минут.</a:t>
            </a:r>
          </a:p>
          <a:p>
            <a:r>
              <a:rPr lang="ru-RU" sz="2000" b="1" smtClean="0"/>
              <a:t>Максимальное количество баллов – 10.</a:t>
            </a:r>
          </a:p>
          <a:p>
            <a:endParaRPr lang="ru-RU" sz="2800" i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2800" smtClean="0"/>
              <a:t>Критерии оценки конкурсного испытания: 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179388" y="981075"/>
            <a:ext cx="8507412" cy="5149850"/>
          </a:xfrm>
        </p:spPr>
        <p:txBody>
          <a:bodyPr/>
          <a:lstStyle/>
          <a:p>
            <a:r>
              <a:rPr lang="ru-RU" sz="1800" smtClean="0"/>
              <a:t>формирование ценностных ориентиров, привычек, культуры поведения; </a:t>
            </a:r>
          </a:p>
          <a:p>
            <a:r>
              <a:rPr lang="ru-RU" sz="1800" smtClean="0"/>
              <a:t>соответствие содержания занятия поставленной цели, задачам;</a:t>
            </a:r>
          </a:p>
          <a:p>
            <a:r>
              <a:rPr lang="ru-RU" sz="1800" smtClean="0"/>
              <a:t>творческий подход в использовании методических материалов к занятиям; </a:t>
            </a:r>
          </a:p>
          <a:p>
            <a:r>
              <a:rPr lang="ru-RU" sz="1800" smtClean="0"/>
              <a:t>доступность, наглядность содержательного материала;</a:t>
            </a:r>
          </a:p>
          <a:p>
            <a:r>
              <a:rPr lang="ru-RU" sz="1800" smtClean="0"/>
              <a:t>учет регионального компонента; </a:t>
            </a:r>
          </a:p>
          <a:p>
            <a:r>
              <a:rPr lang="ru-RU" sz="1800" smtClean="0"/>
              <a:t>использование деятельностных технологий, интерактивных методов обучения;</a:t>
            </a:r>
          </a:p>
          <a:p>
            <a:r>
              <a:rPr lang="ru-RU" sz="1800" smtClean="0"/>
              <a:t>создание условий, способствующих формированию способности обучающихся к самоорганизации, саморазвитию, рефлексии;</a:t>
            </a:r>
          </a:p>
          <a:p>
            <a:r>
              <a:rPr lang="ru-RU" sz="1800" smtClean="0"/>
              <a:t>учет индивидуальных особенностей и возможностей обучающихся; </a:t>
            </a:r>
          </a:p>
          <a:p>
            <a:r>
              <a:rPr lang="ru-RU" sz="1800" smtClean="0"/>
              <a:t>эффективная коммуникация педагога-наставника с молодым педагогом;  </a:t>
            </a:r>
          </a:p>
          <a:p>
            <a:r>
              <a:rPr lang="ru-RU" sz="1800" smtClean="0"/>
              <a:t>компетентность педагога-наставника в отборе технологий и форм работы с молодым педагогом.</a:t>
            </a:r>
          </a:p>
          <a:p>
            <a:r>
              <a:rPr lang="ru-RU" sz="1800" b="1" smtClean="0"/>
              <a:t>Максимальное количество баллов – 20.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ctr"/>
            <a:r>
              <a:rPr lang="ru-RU" sz="2800" smtClean="0"/>
              <a:t>Как формируются баллы?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r>
              <a:rPr lang="ru-RU" smtClean="0"/>
              <a:t>0 баллов – «показатель не проявлен»,</a:t>
            </a:r>
          </a:p>
          <a:p>
            <a:r>
              <a:rPr lang="ru-RU" smtClean="0"/>
              <a:t>1 балл – «показатель проявлен частично», </a:t>
            </a:r>
          </a:p>
          <a:p>
            <a:r>
              <a:rPr lang="ru-RU" smtClean="0"/>
              <a:t>2 балла – «показатель проявлен в полной мере»</a:t>
            </a:r>
          </a:p>
          <a:p>
            <a:endParaRPr lang="ru-RU" sz="2400" i="1" smtClean="0"/>
          </a:p>
          <a:p>
            <a:r>
              <a:rPr lang="ru-RU" sz="2400" i="1" smtClean="0"/>
              <a:t>Критерий: учет индивидуальных особенностей и возможностей обучающихся; </a:t>
            </a:r>
          </a:p>
          <a:p>
            <a:r>
              <a:rPr lang="ru-RU" smtClean="0"/>
              <a:t>*</a:t>
            </a:r>
            <a:r>
              <a:rPr lang="ru-RU" sz="2000" i="1" smtClean="0"/>
              <a:t>Таким образом баллы формируются по всем конкурсным испытаниям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/>
          <a:lstStyle/>
          <a:p>
            <a:r>
              <a:rPr lang="ru-RU" sz="2400" smtClean="0"/>
              <a:t>Второй (очный) этап включает конкурсное испытание: совместное учебное занятие (урок) педагогического дуэта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196975"/>
            <a:ext cx="8713788" cy="4933950"/>
          </a:xfrm>
        </p:spPr>
        <p:txBody>
          <a:bodyPr/>
          <a:lstStyle/>
          <a:p>
            <a:pPr>
              <a:defRPr/>
            </a:pPr>
            <a:endParaRPr lang="ru-RU" sz="2000" dirty="0" smtClean="0"/>
          </a:p>
          <a:p>
            <a:pPr>
              <a:defRPr/>
            </a:pPr>
            <a:r>
              <a:rPr lang="ru-RU" sz="2800" dirty="0" smtClean="0"/>
              <a:t>Возраст </a:t>
            </a:r>
            <a:r>
              <a:rPr lang="ru-RU" sz="2800" dirty="0"/>
              <a:t>детей определяется педагогическим дуэтом самостоятельно. Тема учебного занятия выбирается в соответствии с календарно-тематическим планированием. </a:t>
            </a:r>
          </a:p>
          <a:p>
            <a:pPr>
              <a:defRPr/>
            </a:pPr>
            <a:r>
              <a:rPr lang="ru-RU" sz="2800" dirty="0"/>
              <a:t>Регламент: учебное занятие – 25 минут; самоанализ и ответы на вопросы жюри  – </a:t>
            </a:r>
            <a:endParaRPr lang="ru-RU" sz="2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800" dirty="0" smtClean="0"/>
              <a:t>    до </a:t>
            </a:r>
            <a:r>
              <a:rPr lang="ru-RU" sz="2800" dirty="0"/>
              <a:t>5 минут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r>
              <a:rPr lang="ru-RU" sz="2000" b="1" u="sng" smtClean="0"/>
              <a:t>Критерии оценки конкурсного испытания: </a:t>
            </a:r>
          </a:p>
          <a:p>
            <a:r>
              <a:rPr lang="ru-RU" sz="2000" smtClean="0"/>
              <a:t>организационная культура, </a:t>
            </a:r>
          </a:p>
          <a:p>
            <a:r>
              <a:rPr lang="ru-RU" sz="2000" smtClean="0"/>
              <a:t>грамотность, </a:t>
            </a:r>
          </a:p>
          <a:p>
            <a:r>
              <a:rPr lang="ru-RU" sz="2000" smtClean="0"/>
              <a:t>результативность, </a:t>
            </a:r>
          </a:p>
          <a:p>
            <a:r>
              <a:rPr lang="ru-RU" sz="2000" smtClean="0"/>
              <a:t>методическое мастерство и творчество, </a:t>
            </a:r>
          </a:p>
          <a:p>
            <a:r>
              <a:rPr lang="ru-RU" sz="2000" smtClean="0"/>
              <a:t>мотивирование к обучению, </a:t>
            </a:r>
          </a:p>
          <a:p>
            <a:r>
              <a:rPr lang="ru-RU" sz="2000" smtClean="0"/>
              <a:t>рефлексивность, </a:t>
            </a:r>
          </a:p>
          <a:p>
            <a:r>
              <a:rPr lang="ru-RU" sz="2000" smtClean="0"/>
              <a:t>эффективная коммуникация педагога-наставника с молодым педагогом, </a:t>
            </a:r>
          </a:p>
          <a:p>
            <a:r>
              <a:rPr lang="ru-RU" sz="2000" smtClean="0"/>
              <a:t>инновационность;</a:t>
            </a:r>
          </a:p>
          <a:p>
            <a:r>
              <a:rPr lang="ru-RU" sz="2000" smtClean="0"/>
              <a:t>воспитательный потенциал, </a:t>
            </a:r>
          </a:p>
          <a:p>
            <a:r>
              <a:rPr lang="ru-RU" sz="2000" smtClean="0"/>
              <a:t>компетентность педагога-наставника в отборе технологий и форм работы с молодым педагогом.</a:t>
            </a:r>
          </a:p>
          <a:p>
            <a:r>
              <a:rPr lang="ru-RU" sz="2000" b="1" smtClean="0"/>
              <a:t>Максимальное количество баллов – 20.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/>
              <a:t>Подведение итогов Конкурса</a:t>
            </a: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/>
          <a:lstStyle/>
          <a:p>
            <a:r>
              <a:rPr lang="ru-RU" sz="2800" smtClean="0"/>
              <a:t>Объявление результатов и награждение – декабрь</a:t>
            </a:r>
          </a:p>
          <a:p>
            <a:r>
              <a:rPr lang="ru-RU" sz="2800" smtClean="0"/>
              <a:t>Педагогическим дуэтам первого (отборочного) этапа вручаются сертификаты;</a:t>
            </a:r>
          </a:p>
          <a:p>
            <a:r>
              <a:rPr lang="ru-RU" sz="2800" smtClean="0"/>
              <a:t>По итогам второго этапа Конкурса определяются: победитель, призеры, лауреаты (вручаются Дипломы МО и подарки)</a:t>
            </a:r>
            <a:endParaRPr lang="en-US" sz="2800" smtClean="0"/>
          </a:p>
          <a:p>
            <a:r>
              <a:rPr lang="en-US" sz="2800" smtClean="0"/>
              <a:t>***</a:t>
            </a:r>
            <a:r>
              <a:rPr lang="ru-RU" sz="2800" smtClean="0"/>
              <a:t> </a:t>
            </a:r>
            <a:r>
              <a:rPr lang="ru-RU" sz="2800" u="sng" smtClean="0"/>
              <a:t>Оргкомитет имеет право на внесение изменений в Положение.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Цель конкурса: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smtClean="0"/>
              <a:t>создание условий для развития творческого потенциала и самореализации молодых педагогических работников и их наставников.   </a:t>
            </a:r>
          </a:p>
          <a:p>
            <a:endParaRPr lang="ru-RU" b="1" i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3600" smtClean="0"/>
              <a:t>Участники Конкурса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79388" y="981075"/>
            <a:ext cx="8507412" cy="5472113"/>
          </a:xfrm>
        </p:spPr>
        <p:txBody>
          <a:bodyPr/>
          <a:lstStyle/>
          <a:p>
            <a:r>
              <a:rPr lang="ru-RU" sz="2800" smtClean="0"/>
              <a:t>Молодые педагоги образовательных организаций, педагогический стаж которых по состоянию на 1 сентября 202</a:t>
            </a:r>
            <a:r>
              <a:rPr lang="en-US" sz="2800" smtClean="0"/>
              <a:t>2</a:t>
            </a:r>
            <a:r>
              <a:rPr lang="ru-RU" sz="2800" smtClean="0"/>
              <a:t> года не превышает пяти лет, и их наставники (педагогический дуэт).</a:t>
            </a:r>
            <a:r>
              <a:rPr lang="en-US" sz="2800" smtClean="0"/>
              <a:t> </a:t>
            </a:r>
            <a:endParaRPr lang="ru-RU" sz="2800" smtClean="0"/>
          </a:p>
          <a:p>
            <a:r>
              <a:rPr lang="ru-RU" sz="2800" smtClean="0"/>
              <a:t>В Конкурсе могут</a:t>
            </a:r>
            <a:r>
              <a:rPr lang="ru-RU" sz="2800" b="1" smtClean="0"/>
              <a:t> </a:t>
            </a:r>
            <a:r>
              <a:rPr lang="ru-RU" sz="2800" smtClean="0"/>
              <a:t>принять участие педагогические работники образовательных организаций, реализующие программы </a:t>
            </a:r>
            <a:r>
              <a:rPr lang="ru-RU" sz="2800" b="1" smtClean="0"/>
              <a:t>дошкольного образования, общего образования, а также</a:t>
            </a:r>
            <a:r>
              <a:rPr lang="ru-RU" sz="2800" smtClean="0"/>
              <a:t> преподаватели общеобразовательных дисциплин организаций СПО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r>
              <a:rPr lang="ru-RU" smtClean="0"/>
              <a:t>Не допускаются к участию в конкурсе победители и призёры Конкурса последних трех лет.</a:t>
            </a:r>
          </a:p>
          <a:p>
            <a:r>
              <a:rPr lang="ru-RU" smtClean="0"/>
              <a:t> </a:t>
            </a:r>
          </a:p>
          <a:p>
            <a:r>
              <a:rPr lang="ru-RU" u="sng" smtClean="0"/>
              <a:t>Члены жюри </a:t>
            </a:r>
            <a:r>
              <a:rPr lang="ru-RU" smtClean="0"/>
              <a:t>– победители и призеры областных конкурсов профессионального мастерства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Регистрация: с 31октября по 14 ноября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r>
              <a:rPr lang="ru-RU" sz="2400" smtClean="0"/>
              <a:t>Пакет документов:</a:t>
            </a:r>
          </a:p>
          <a:p>
            <a:r>
              <a:rPr lang="ru-RU" sz="2800" smtClean="0"/>
              <a:t>скан-копия личного заявления на участие в Конкурсе в формате *.</a:t>
            </a:r>
            <a:r>
              <a:rPr lang="en-US" sz="2800" smtClean="0"/>
              <a:t>jpg</a:t>
            </a:r>
            <a:r>
              <a:rPr lang="ru-RU" sz="2800" smtClean="0"/>
              <a:t> или *.</a:t>
            </a:r>
            <a:r>
              <a:rPr lang="en-US" sz="2800" smtClean="0"/>
              <a:t>pdf </a:t>
            </a:r>
            <a:r>
              <a:rPr lang="ru-RU" sz="2800" smtClean="0"/>
              <a:t>от </a:t>
            </a:r>
            <a:r>
              <a:rPr lang="ru-RU" sz="2800" b="1" smtClean="0"/>
              <a:t>каждого из участников дуэта</a:t>
            </a:r>
            <a:r>
              <a:rPr lang="ru-RU" sz="2800" smtClean="0"/>
              <a:t>;</a:t>
            </a:r>
          </a:p>
          <a:p>
            <a:r>
              <a:rPr lang="ru-RU" sz="2800" smtClean="0"/>
              <a:t>- скан-копия согласия на обработку персональных данных (Приложение 2 к Положению) </a:t>
            </a:r>
            <a:r>
              <a:rPr lang="ru-RU" sz="2800" b="1" smtClean="0"/>
              <a:t>от каждого из участников;</a:t>
            </a:r>
          </a:p>
          <a:p>
            <a:r>
              <a:rPr lang="ru-RU" sz="2800" smtClean="0"/>
              <a:t>- информационная картав формате </a:t>
            </a:r>
            <a:r>
              <a:rPr lang="ru-RU" sz="2800" b="1" smtClean="0"/>
              <a:t>*.</a:t>
            </a:r>
            <a:r>
              <a:rPr lang="en-US" sz="2800" b="1" smtClean="0"/>
              <a:t>word</a:t>
            </a:r>
            <a:r>
              <a:rPr lang="ru-RU" sz="2800" smtClean="0"/>
              <a:t>;</a:t>
            </a:r>
          </a:p>
          <a:p>
            <a:r>
              <a:rPr lang="ru-RU" sz="2800" smtClean="0"/>
              <a:t>- заявка на проведение учебного занятия </a:t>
            </a:r>
            <a:r>
              <a:rPr lang="ru-RU" sz="2800" b="1" smtClean="0"/>
              <a:t>в формате *.</a:t>
            </a:r>
            <a:r>
              <a:rPr lang="en-US" sz="2800" b="1" smtClean="0"/>
              <a:t>word</a:t>
            </a:r>
            <a:r>
              <a:rPr lang="ru-RU" sz="2800" smtClean="0"/>
              <a:t>;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r>
              <a:rPr lang="ru-RU" smtClean="0"/>
              <a:t>- </a:t>
            </a:r>
            <a:r>
              <a:rPr lang="ru-RU" sz="2800" smtClean="0"/>
              <a:t>цветные фотографии каждого участника педагогического дуэта (портрет 9х13) в формате .</a:t>
            </a:r>
            <a:r>
              <a:rPr lang="en-US" sz="2800" smtClean="0"/>
              <a:t>jpg</a:t>
            </a:r>
            <a:r>
              <a:rPr lang="ru-RU" sz="2800" smtClean="0"/>
              <a:t> объемом не более 5 Мб каждая</a:t>
            </a:r>
            <a:r>
              <a:rPr lang="en-US" sz="2800" smtClean="0"/>
              <a:t> </a:t>
            </a:r>
            <a:r>
              <a:rPr lang="ru-RU" sz="2800" b="1" smtClean="0"/>
              <a:t>(без отвлекающих элементов!!!)</a:t>
            </a:r>
            <a:r>
              <a:rPr lang="ru-RU" sz="2800" smtClean="0"/>
              <a:t>;</a:t>
            </a:r>
          </a:p>
          <a:p>
            <a:r>
              <a:rPr lang="ru-RU" sz="2800" smtClean="0"/>
              <a:t>- ссылка на медиавизитку, размещенную на сервисе </a:t>
            </a:r>
            <a:r>
              <a:rPr lang="en-US" sz="2800" smtClean="0"/>
              <a:t>YouTube</a:t>
            </a:r>
            <a:r>
              <a:rPr lang="ru-RU" sz="2800" smtClean="0"/>
              <a:t>.</a:t>
            </a:r>
            <a:r>
              <a:rPr lang="en-US" sz="2800" smtClean="0"/>
              <a:t>com</a:t>
            </a:r>
            <a:r>
              <a:rPr lang="ru-RU" sz="2800" smtClean="0"/>
              <a:t> или RUTUBE .</a:t>
            </a:r>
            <a:r>
              <a:rPr lang="en-US" sz="2800" smtClean="0"/>
              <a:t>com</a:t>
            </a:r>
            <a:endParaRPr lang="ru-RU" sz="2800" smtClean="0"/>
          </a:p>
          <a:p>
            <a:r>
              <a:rPr lang="ru-RU" sz="2800" smtClean="0"/>
              <a:t>- ссылка на видеозапись воспитательного события, размещенного на сервисе </a:t>
            </a:r>
            <a:r>
              <a:rPr lang="en-US" sz="2800" smtClean="0"/>
              <a:t>YouTube</a:t>
            </a:r>
            <a:r>
              <a:rPr lang="ru-RU" sz="2800" smtClean="0"/>
              <a:t>.</a:t>
            </a:r>
            <a:r>
              <a:rPr lang="en-US" sz="2800" smtClean="0"/>
              <a:t>com</a:t>
            </a:r>
            <a:r>
              <a:rPr lang="ru-RU" sz="2800" smtClean="0"/>
              <a:t> или RUTUBE .</a:t>
            </a:r>
            <a:r>
              <a:rPr lang="en-US" sz="2800" smtClean="0"/>
              <a:t>com</a:t>
            </a:r>
            <a:endParaRPr lang="ru-RU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r>
              <a:rPr lang="ru-RU" sz="2800" smtClean="0"/>
              <a:t>Регистрация: </a:t>
            </a:r>
          </a:p>
          <a:p>
            <a:r>
              <a:rPr lang="ru-RU" sz="2800" smtClean="0"/>
              <a:t>педагоги – роль: </a:t>
            </a:r>
            <a:r>
              <a:rPr lang="ru-RU" sz="2800" b="1" i="1" smtClean="0"/>
              <a:t>участники</a:t>
            </a:r>
          </a:p>
          <a:p>
            <a:r>
              <a:rPr lang="ru-RU" sz="2800" smtClean="0"/>
              <a:t>Члены жюри – </a:t>
            </a:r>
            <a:r>
              <a:rPr lang="ru-RU" sz="2800" b="1" i="1" smtClean="0"/>
              <a:t>эксперты</a:t>
            </a:r>
          </a:p>
          <a:p>
            <a:endParaRPr lang="ru-RU" sz="2800" b="1" i="1" smtClean="0"/>
          </a:p>
          <a:p>
            <a:endParaRPr lang="ru-RU" sz="2800" b="1" i="1" smtClean="0"/>
          </a:p>
          <a:p>
            <a:r>
              <a:rPr lang="ru-RU" sz="2800" smtClean="0"/>
              <a:t>После регистрации следите за почтой! (принята ли ваша заявка, зайдите в свой кабинет,  нет ли там вам каких-то сообщений)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323850" y="115888"/>
            <a:ext cx="8650288" cy="6015037"/>
          </a:xfrm>
        </p:spPr>
        <p:txBody>
          <a:bodyPr/>
          <a:lstStyle/>
          <a:p>
            <a:pPr algn="ctr"/>
            <a:r>
              <a:rPr lang="ru-RU" sz="2800" b="1" smtClean="0"/>
              <a:t>Порядок проведения Конкурса</a:t>
            </a:r>
          </a:p>
          <a:p>
            <a:r>
              <a:rPr lang="ru-RU" sz="2400" u="sng" smtClean="0"/>
              <a:t>1 этап (заочный) - с </a:t>
            </a:r>
            <a:r>
              <a:rPr lang="ru-RU" sz="2400" b="1" u="sng" smtClean="0"/>
              <a:t>31октября по 25 ноября 2022 года</a:t>
            </a:r>
            <a:r>
              <a:rPr lang="ru-RU" b="1" u="sng" smtClean="0"/>
              <a:t> </a:t>
            </a:r>
            <a:r>
              <a:rPr lang="ru-RU" sz="2400" smtClean="0"/>
              <a:t>в онлайн-формате на странице мероприятия </a:t>
            </a:r>
            <a:r>
              <a:rPr lang="ru-RU" sz="2400" b="1" smtClean="0"/>
              <a:t>«Региональный конкурс молодых педагогов и их наставников «Педагогический дуэт - 2022» </a:t>
            </a:r>
            <a:r>
              <a:rPr lang="ru-RU" sz="2400" smtClean="0"/>
              <a:t>на портале дистанционных мультимедийных Интернет-проектов </a:t>
            </a:r>
            <a:r>
              <a:rPr lang="ru-RU" sz="2400" b="1" i="1" u="sng" smtClean="0">
                <a:hlinkClick r:id="rId2"/>
              </a:rPr>
              <a:t>http://дмип.рф</a:t>
            </a:r>
            <a:r>
              <a:rPr lang="ru-RU" sz="2400" b="1" i="1" u="sng" smtClean="0"/>
              <a:t> </a:t>
            </a:r>
          </a:p>
          <a:p>
            <a:r>
              <a:rPr lang="ru-RU" sz="2400" b="1" i="1" smtClean="0"/>
              <a:t>(с 31 октября по 14 ноября регистрация и размещение материалов заочного этапа;</a:t>
            </a:r>
          </a:p>
          <a:p>
            <a:r>
              <a:rPr lang="ru-RU" sz="2400" b="1" i="1" smtClean="0"/>
              <a:t>с 15 ноября по 25 ноября - экспертиза материалов заочного этапа)</a:t>
            </a:r>
          </a:p>
          <a:p>
            <a:r>
              <a:rPr lang="ru-RU" sz="2400" u="sng" smtClean="0"/>
              <a:t>2 этап (очный) - </a:t>
            </a:r>
            <a:r>
              <a:rPr lang="ru-RU" sz="2400" b="1" u="sng" smtClean="0"/>
              <a:t>с 28 по 30 ноября 2022 года</a:t>
            </a:r>
            <a:r>
              <a:rPr lang="ru-RU" sz="2400" b="1" smtClean="0"/>
              <a:t>;</a:t>
            </a:r>
          </a:p>
          <a:p>
            <a:r>
              <a:rPr lang="ru-RU" sz="1800" i="1" smtClean="0"/>
              <a:t>Педагогические дуэты, набравшие максимальное количество баллов по результатам первого (отборочного) этапа, проходят во второй этап Конкурса.</a:t>
            </a:r>
          </a:p>
          <a:p>
            <a:endParaRPr lang="ru-RU" sz="2400" b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07950" y="274638"/>
            <a:ext cx="8785225" cy="1143000"/>
          </a:xfrm>
        </p:spPr>
        <p:txBody>
          <a:bodyPr/>
          <a:lstStyle/>
          <a:p>
            <a:r>
              <a:rPr lang="ru-RU" sz="2400" smtClean="0"/>
              <a:t>Первый этап включает конкурсные испытания: </a:t>
            </a:r>
            <a:r>
              <a:rPr lang="ru-RU" sz="2400" u="sng" smtClean="0"/>
              <a:t>«Медиавизитка </a:t>
            </a:r>
            <a:r>
              <a:rPr lang="ru-RU" sz="2400" smtClean="0"/>
              <a:t>педагогического дуэта «Мы – команда», «Воспитательное событие»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0" y="1417638"/>
            <a:ext cx="8893175" cy="4713287"/>
          </a:xfrm>
        </p:spPr>
        <p:txBody>
          <a:bodyPr/>
          <a:lstStyle/>
          <a:p>
            <a:r>
              <a:rPr lang="ru-RU" sz="2400" smtClean="0"/>
              <a:t>Конкурсное испытание </a:t>
            </a:r>
            <a:r>
              <a:rPr lang="ru-RU" sz="2400" u="sng" smtClean="0"/>
              <a:t>«Медиавизитка»</a:t>
            </a:r>
          </a:p>
          <a:p>
            <a:r>
              <a:rPr lang="ru-RU" sz="2400" b="1" smtClean="0"/>
              <a:t>Формат и регламент </a:t>
            </a:r>
            <a:r>
              <a:rPr lang="ru-RU" sz="2400" smtClean="0"/>
              <a:t>конкурсного испытания: видеоролик продолжительностью до 5 минут.</a:t>
            </a:r>
          </a:p>
          <a:p>
            <a:r>
              <a:rPr lang="ru-RU" sz="2400" b="1" smtClean="0"/>
              <a:t>Критерии</a:t>
            </a:r>
            <a:r>
              <a:rPr lang="ru-RU" sz="2400" smtClean="0"/>
              <a:t> оценки конкурсного испытания:</a:t>
            </a:r>
          </a:p>
          <a:p>
            <a:pPr>
              <a:buFont typeface="Wingdings" pitchFamily="2" charset="2"/>
              <a:buChar char="§"/>
            </a:pPr>
            <a:r>
              <a:rPr lang="ru-RU" sz="2000" smtClean="0"/>
              <a:t>полнота раскрытия ведущих педагогических идей педагога, жизненных приоритетов, отношения к детям, коллегам, профессии;</a:t>
            </a:r>
          </a:p>
          <a:p>
            <a:pPr>
              <a:buFont typeface="Wingdings" pitchFamily="2" charset="2"/>
              <a:buChar char="§"/>
            </a:pPr>
            <a:r>
              <a:rPr lang="ru-RU" sz="2000" smtClean="0"/>
              <a:t>формулировка наиболее важных аспектов своей педагогической деятельности;</a:t>
            </a:r>
          </a:p>
          <a:p>
            <a:pPr>
              <a:buFont typeface="Wingdings" pitchFamily="2" charset="2"/>
              <a:buChar char="§"/>
            </a:pPr>
            <a:r>
              <a:rPr lang="ru-RU" sz="2000" smtClean="0"/>
              <a:t>представление форм совместной работы наставника и молодого педагога; </a:t>
            </a:r>
          </a:p>
          <a:p>
            <a:pPr>
              <a:buFont typeface="Wingdings" pitchFamily="2" charset="2"/>
              <a:buChar char="§"/>
            </a:pPr>
            <a:r>
              <a:rPr lang="ru-RU" sz="2000" smtClean="0"/>
              <a:t>результативность совместной работы; </a:t>
            </a:r>
          </a:p>
          <a:p>
            <a:pPr>
              <a:buFont typeface="Wingdings" pitchFamily="2" charset="2"/>
              <a:buChar char="§"/>
            </a:pPr>
            <a:r>
              <a:rPr lang="ru-RU" sz="2000" smtClean="0"/>
              <a:t>оригинальность представления.</a:t>
            </a:r>
          </a:p>
          <a:p>
            <a:r>
              <a:rPr lang="ru-RU" sz="2000" b="1" smtClean="0"/>
              <a:t>Максимальное количество баллов – 10.</a:t>
            </a:r>
          </a:p>
          <a:p>
            <a:endParaRPr lang="ru-RU" sz="2800" i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1879</TotalTime>
  <Words>675</Words>
  <Application>Microsoft Office PowerPoint</Application>
  <PresentationFormat>Экран (4:3)</PresentationFormat>
  <Paragraphs>98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Verdana</vt:lpstr>
      <vt:lpstr>Arial</vt:lpstr>
      <vt:lpstr>Wingdings</vt:lpstr>
      <vt:lpstr>Times New Roman</vt:lpstr>
      <vt:lpstr>Водяные знаки</vt:lpstr>
      <vt:lpstr>Водяные знаки</vt:lpstr>
      <vt:lpstr>Слайд 1</vt:lpstr>
      <vt:lpstr>Цель конкурса:</vt:lpstr>
      <vt:lpstr>Участники Конкурса</vt:lpstr>
      <vt:lpstr>Слайд 4</vt:lpstr>
      <vt:lpstr>Регистрация: с 31октября по 14 ноября</vt:lpstr>
      <vt:lpstr>Слайд 6</vt:lpstr>
      <vt:lpstr>Слайд 7</vt:lpstr>
      <vt:lpstr>Слайд 8</vt:lpstr>
      <vt:lpstr>Первый этап включает конкурсные испытания: «Медиавизитка педагогического дуэта «Мы – команда», «Воспитательное событие»</vt:lpstr>
      <vt:lpstr>Слайд 10</vt:lpstr>
      <vt:lpstr>Критерии оценки конкурсного испытания: </vt:lpstr>
      <vt:lpstr>Как формируются баллы?</vt:lpstr>
      <vt:lpstr>Второй (очный) этап включает конкурсное испытание: совместное учебное занятие (урок) педагогического дуэта</vt:lpstr>
      <vt:lpstr>Слайд 14</vt:lpstr>
      <vt:lpstr>Подведение итогов Конкурса</vt:lpstr>
    </vt:vector>
  </TitlesOfParts>
  <Company>PIRO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Отличия внеурочнеой работы от учебной</dc:title>
  <dc:creator>user</dc:creator>
  <cp:lastModifiedBy>Настя</cp:lastModifiedBy>
  <cp:revision>202</cp:revision>
  <dcterms:created xsi:type="dcterms:W3CDTF">2013-01-22T07:57:01Z</dcterms:created>
  <dcterms:modified xsi:type="dcterms:W3CDTF">2022-10-13T05:58:11Z</dcterms:modified>
</cp:coreProperties>
</file>