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5" d="100"/>
          <a:sy n="75" d="100"/>
        </p:scale>
        <p:origin x="-36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0E6E9-AE78-4D78-A4B7-18B0DA5A3229}" type="datetimeFigureOut">
              <a:rPr lang="ru-RU"/>
              <a:pPr>
                <a:defRPr/>
              </a:pPr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9C642-CF75-4F63-9820-D445F94066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ED543-B4A5-4450-8400-5E51B5E1C020}" type="datetimeFigureOut">
              <a:rPr lang="ru-RU"/>
              <a:pPr>
                <a:defRPr/>
              </a:pPr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5585-2568-4519-9285-C338950661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FF3E8-1181-40D1-A7A7-C91FBA41FF10}" type="datetimeFigureOut">
              <a:rPr lang="ru-RU"/>
              <a:pPr>
                <a:defRPr/>
              </a:pPr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2B64C-DEA2-4ED8-9FF5-259B8CBADA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77FEE-8AE8-477B-888E-29C128F239AD}" type="datetimeFigureOut">
              <a:rPr lang="ru-RU"/>
              <a:pPr>
                <a:defRPr/>
              </a:pPr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F1D8B-C76F-4C19-B28C-004B002234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D475A-E14A-4309-B04B-B50DB444EDAE}" type="datetimeFigureOut">
              <a:rPr lang="ru-RU"/>
              <a:pPr>
                <a:defRPr/>
              </a:pPr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D0B04-87A0-46A9-A026-43BE19092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00B83-FDC0-45DD-AAA3-94385EC5F22A}" type="datetimeFigureOut">
              <a:rPr lang="ru-RU"/>
              <a:pPr>
                <a:defRPr/>
              </a:pPr>
              <a:t>16.12.2022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E88E0-4B4F-4524-A5F4-9C393C3B1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72AFA-886D-4070-B4A4-D46CDF2F9ACD}" type="datetimeFigureOut">
              <a:rPr lang="ru-RU"/>
              <a:pPr>
                <a:defRPr/>
              </a:pPr>
              <a:t>16.12.2022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30865-066B-4B1F-8F1D-0EBF2E02C2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963FE-7225-4E75-A9DB-5332C9F7E9A9}" type="datetimeFigureOut">
              <a:rPr lang="ru-RU"/>
              <a:pPr>
                <a:defRPr/>
              </a:pPr>
              <a:t>16.12.2022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BC046-C4F1-49C5-ADDC-EE85FC7DA3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55191-4D2A-4C1F-A379-D00B61C8D5C0}" type="datetimeFigureOut">
              <a:rPr lang="ru-RU"/>
              <a:pPr>
                <a:defRPr/>
              </a:pPr>
              <a:t>16.12.2022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B7541-CBA5-47ED-9DA0-CBE5C6F12D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ABD05-0E08-4168-A59D-06B53164EA9E}" type="datetimeFigureOut">
              <a:rPr lang="ru-RU"/>
              <a:pPr>
                <a:defRPr/>
              </a:pPr>
              <a:t>16.12.2022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35401-CFE2-4E6A-AA83-88CDF5498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56672-C2A9-4CDA-B613-9211E37CC682}" type="datetimeFigureOut">
              <a:rPr lang="ru-RU"/>
              <a:pPr>
                <a:defRPr/>
              </a:pPr>
              <a:t>16.12.2022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1C396-B6DC-41E8-980C-EA9778238A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D3A526-D243-41C1-9EB6-4B6D6ACC4D69}" type="datetimeFigureOut">
              <a:rPr lang="ru-RU"/>
              <a:pPr>
                <a:defRPr/>
              </a:pPr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D3674B-870A-4AE4-BF3E-D2DDA340FA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800" b="1" smtClean="0"/>
              <a:t>Как представить результаты своего педагогического опыта и написать статью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13700" y="4757738"/>
            <a:ext cx="3632200" cy="627062"/>
          </a:xfrm>
        </p:spPr>
        <p:txBody>
          <a:bodyPr/>
          <a:lstStyle/>
          <a:p>
            <a:pPr algn="l"/>
            <a:r>
              <a:rPr lang="ru-RU" sz="1600" smtClean="0">
                <a:latin typeface="Arial" charset="0"/>
              </a:rPr>
              <a:t>Боликова Л.Ю., методист МКУ ИМЦ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Модели и принципы письма</a:t>
            </a:r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  <a:p>
            <a:r>
              <a:rPr lang="ru-RU" smtClean="0"/>
              <a:t>Принцип триады</a:t>
            </a:r>
          </a:p>
          <a:p>
            <a:r>
              <a:rPr lang="ru-RU" smtClean="0"/>
              <a:t>Гамбургер-модель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Базовая модель академического текста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Введение (интрига, постановка проблемы, тезис (желательно ввести аспекты 1 – 3)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Первый абзац: развитие 1-го аспекта ( заглавное предложение, обоснование (факты, объяснения), заключительное предложение (желательно)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Второй абзац: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Третий абзац: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Заключение (заключительный комментарий, перечисление выводов по аспектам 1-3, взгляд в будущее (рекомендации/оценка/ прогноз)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Академическая грамотность текста (1)</a:t>
            </a:r>
            <a:br>
              <a:rPr lang="ru-RU" smtClean="0"/>
            </a:br>
            <a:r>
              <a:rPr lang="ru-RU" smtClean="0"/>
              <a:t>(Ирина Борисовна Короткина)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Операциональная</a:t>
            </a:r>
            <a:r>
              <a:rPr lang="ru-RU" dirty="0" smtClean="0"/>
              <a:t> составляющая (40 б.)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Структура текста (30 б.)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 smtClean="0"/>
              <a:t>Введение должно содержать: предложение, привлекающее внимание читателя; указание на проблему, ограничивающую фокус текста; четко сформулированный основной тезис; аспекты, которые будут рассматриваться в тексте.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 smtClean="0"/>
              <a:t>Основная часть. Каждый абзац должен содержать: заглавное предложение, включающее тему и контрольную мысль; фактическую поддержку контрольной мысли; заключительное предложение.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 smtClean="0"/>
              <a:t>Заключение должно содержать: краткое перечисление выводов основной части; основной вывод в соответствии с текстом; рекомендации и/или оценку и/или констатирующий вывод.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Академическая грамотность текста (2)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Язык (10 б.)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 smtClean="0"/>
              <a:t>Синтаксис: четко выстроенные (легко воспринимаемые) предложения с главными блоками; отсутствие слияний, цепей и фрагментов; логическая и синтаксическая связность.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 smtClean="0"/>
              <a:t>Грамматика (падежные, лексические и орфографические ошибки).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Академическая грамотность текста (3)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Культурная составляющая (30 б.)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 smtClean="0"/>
              <a:t>Содержание: понимание предмета; отбор необходимого и достаточного фактического материала, правильное использование источников; покрытие предметной области, использование фоновых и специальных знаний.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 smtClean="0"/>
              <a:t>Адресация: понимание того, к кому обращен текст; уважение к читателю; умение предусмотреть иную позицию(точку зрения), иной подход к рассмотрению проблемы, предвидеть возможные возражения.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 smtClean="0"/>
              <a:t>Стиль: ясное, последовательное, связное выражение мыслей, краткость; отсутствие эмоционально насыщенных утверждений, свойственных публицистике; отсутствие разговорных оборотов, присущих неформальному общению.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Академическая грамотность текста (4)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Критическая составляющая  (30 б.)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 smtClean="0"/>
              <a:t>Собственная позиция должна быть: четко выражена; последовательно доказана в основной части; сформулирована в заключительном выводе (отношение к проблеме, ее оценка и/или пути решения.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 smtClean="0"/>
              <a:t>Логика и аргументация: целенаправленное доказательство собственной позиции на основе: логики; убедительных аргументов; адекватного использования информации.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 smtClean="0"/>
              <a:t>Объективность: нейтральность; отсутствие предвзятости, бездоказательных и безапелляционных заявлений; отсутствие «общих мест», банальностей и прописных истин.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Организация процесса письма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Вычитать текст внимательно, исправляя неточности и корректируя детали.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Прочесть и критически оценить текст, переписывая не вполне удачные места.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Организовать и написать заключение.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Организовать и написать введение.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Организовать и написать основную часть текста в соответствии со структурой.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Выработать надлежащую структуру текста.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Выбрать необходимую поддержку, перефразируя, резюмируя и комбинируя информацию из разных источников и не забывая вести учет ссылок.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Наметить необходимые источники (литературу, сайты, факты).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Определить основные аспекты темы.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Сформулировать основную идею текста.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Понять тему (содержание, цели, предназначения, </a:t>
            </a:r>
            <a:r>
              <a:rPr lang="ru-RU" dirty="0" err="1" smtClean="0"/>
              <a:t>трубования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Технологии генерации и организации идей</a:t>
            </a:r>
          </a:p>
        </p:txBody>
      </p:sp>
      <p:sp>
        <p:nvSpPr>
          <p:cNvPr id="2969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Технология 1. Создание документа.</a:t>
            </a:r>
          </a:p>
          <a:p>
            <a:r>
              <a:rPr lang="ru-RU" smtClean="0"/>
              <a:t>Технология 2. Свободное письмо.</a:t>
            </a:r>
          </a:p>
          <a:p>
            <a:r>
              <a:rPr lang="ru-RU" smtClean="0"/>
              <a:t>Технология 3. Выжимка.</a:t>
            </a:r>
          </a:p>
          <a:p>
            <a:r>
              <a:rPr lang="ru-RU" smtClean="0"/>
              <a:t>Технология 4. Вопросы.</a:t>
            </a:r>
          </a:p>
          <a:p>
            <a:r>
              <a:rPr lang="ru-RU" smtClean="0"/>
              <a:t>Технология 5. Россыпь идей.</a:t>
            </a:r>
          </a:p>
          <a:p>
            <a:r>
              <a:rPr lang="ru-RU" smtClean="0"/>
              <a:t>Технология 6. Кластеры.</a:t>
            </a:r>
          </a:p>
          <a:p>
            <a:r>
              <a:rPr lang="ru-RU" smtClean="0"/>
              <a:t>Технология 7. Кубик.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Структурная модель доказательства по Данну</a:t>
            </a:r>
          </a:p>
        </p:txBody>
      </p:sp>
      <p:sp>
        <p:nvSpPr>
          <p:cNvPr id="3072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Информация – Нам известно…</a:t>
            </a:r>
          </a:p>
          <a:p>
            <a:r>
              <a:rPr lang="ru-RU" smtClean="0"/>
              <a:t>Тезис – Возможно…</a:t>
            </a:r>
          </a:p>
          <a:p>
            <a:r>
              <a:rPr lang="ru-RU" smtClean="0"/>
              <a:t>Аргумент – Поскольку…</a:t>
            </a:r>
          </a:p>
          <a:p>
            <a:r>
              <a:rPr lang="ru-RU" smtClean="0"/>
              <a:t>Поддержка – Потому что…</a:t>
            </a:r>
          </a:p>
          <a:p>
            <a:r>
              <a:rPr lang="ru-RU" smtClean="0"/>
              <a:t>Ограничения – Если только не…</a:t>
            </a:r>
          </a:p>
          <a:p>
            <a:r>
              <a:rPr lang="ru-RU" smtClean="0"/>
              <a:t>Вывод – Следовательно…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Что такое «педагогический опыт»</a:t>
            </a:r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- средство фиксации, хранения и передачи информации о результатах педагогической деятельности;</a:t>
            </a:r>
          </a:p>
          <a:p>
            <a:r>
              <a:rPr lang="ru-RU" smtClean="0"/>
              <a:t>- отвечающий современным запросам, открывающий возможности постоянного совершенствования, нередко оригинальный по содержанию, логике, методам и приемам образец педагогической деятельности, приносящий лучший по сравнению с мировой практикой результат;</a:t>
            </a:r>
          </a:p>
          <a:p>
            <a:r>
              <a:rPr lang="ru-RU" smtClean="0"/>
              <a:t>- </a:t>
            </a:r>
            <a:r>
              <a:rPr lang="ru-RU" b="1" smtClean="0"/>
              <a:t>совокупность знаний, умений и навыков, которыми педагог овладевает в процессе своей педагогической деятельности.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Значения педагогического опыта</a:t>
            </a:r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В широком  значении: составная и необходимая часть, разновидность общечеловеческого опыта: богатейшая сокровищница профессиональных ценностей, созданных педагогами всех времен и народов. </a:t>
            </a:r>
          </a:p>
          <a:p>
            <a:r>
              <a:rPr lang="ru-RU" smtClean="0"/>
              <a:t>В узком значении: совокупность практических знаний, умений, навыков, приобретаемых педагогом в ходе повседневной работы; основа его профессионального мастерства; один из источников развития педагогической науки.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Уровни педагогического опыта</a:t>
            </a:r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1 – достижение мастерства. Безупречное, гибкое применение всего того, что в педагогике и методике является новым;</a:t>
            </a:r>
          </a:p>
          <a:p>
            <a:r>
              <a:rPr lang="ru-RU" smtClean="0"/>
              <a:t>2- внесение в образовательную практику и в педагогическую теорию существенно нового – метод и прием (комплекс, набор приемов) обучения и воспитания, средства обучения и воспитания;</a:t>
            </a:r>
          </a:p>
          <a:p>
            <a:r>
              <a:rPr lang="ru-RU" smtClean="0"/>
              <a:t>2 – новаторство. Наиболее крупное новшество, требующее изменения программ, общепринятых методов, учебников, пособий, дидактических материалов и т.д.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Что значит обобщить педагогический опыт</a:t>
            </a:r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  <a:p>
            <a:r>
              <a:rPr lang="ru-RU" smtClean="0"/>
              <a:t>Обобщить опыт – значит вывести и сформировать основные идеи, на которых он построен, обосновать правомерность, продуктивность и перспективность этих идей; раскрыть условия, при которых возможна их реализация; выявить объективные закономерности, требования, правила воспроизведения, творческого использования и развития конкретного опыта.</a:t>
            </a:r>
          </a:p>
          <a:p>
            <a:r>
              <a:rPr lang="ru-RU" smtClean="0"/>
              <a:t>Обобщить опыт – значит вписать его конкретное познавательное содержание в знание более общее, теоретическое.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Формы представления опыта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Выступление на педсовете, методобъединении;</a:t>
            </a:r>
          </a:p>
          <a:p>
            <a:r>
              <a:rPr lang="ru-RU" smtClean="0"/>
              <a:t>Коллективный просмотр;</a:t>
            </a:r>
          </a:p>
          <a:p>
            <a:r>
              <a:rPr lang="ru-RU" smtClean="0"/>
              <a:t>Школа передового опыта;</a:t>
            </a:r>
          </a:p>
          <a:p>
            <a:r>
              <a:rPr lang="ru-RU" smtClean="0"/>
              <a:t>Мастер-класс;</a:t>
            </a:r>
          </a:p>
          <a:p>
            <a:r>
              <a:rPr lang="ru-RU" smtClean="0"/>
              <a:t>Показ-панорама;</a:t>
            </a:r>
          </a:p>
          <a:p>
            <a:r>
              <a:rPr lang="ru-RU" smtClean="0"/>
              <a:t>Журнал передового опыта;</a:t>
            </a:r>
          </a:p>
          <a:p>
            <a:r>
              <a:rPr lang="ru-RU" smtClean="0"/>
              <a:t>Творческий отчет.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Алгоритм описания педагогического опыта</a:t>
            </a:r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 Обосновать актуальность, его практическое значение.</a:t>
            </a:r>
          </a:p>
          <a:p>
            <a:r>
              <a:rPr lang="ru-RU" smtClean="0"/>
              <a:t> Вычленить ведущую идею опыта, выстроить ее части в логической иерархической последовательности.</a:t>
            </a:r>
          </a:p>
          <a:p>
            <a:r>
              <a:rPr lang="ru-RU" smtClean="0"/>
              <a:t>Отразить теоретическую базу опыта с описанием сущности, результативности, трудоемкости.</a:t>
            </a:r>
          </a:p>
          <a:p>
            <a:r>
              <a:rPr lang="ru-RU" smtClean="0"/>
              <a:t>Раскрыть технологию реализации ведущей педагогической идеи;</a:t>
            </a:r>
          </a:p>
          <a:p>
            <a:r>
              <a:rPr lang="ru-RU" smtClean="0"/>
              <a:t>Показать использование предлагаемых нововведений в образовательном процессе.</a:t>
            </a:r>
          </a:p>
          <a:p>
            <a:r>
              <a:rPr lang="ru-RU" smtClean="0"/>
              <a:t>Провести самоанализ результатов педагогической деятельности.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Некоторые формы литературной     продукции</a:t>
            </a:r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Методические рекомендации (указания, пособие, разработки …)</a:t>
            </a:r>
          </a:p>
          <a:p>
            <a:r>
              <a:rPr lang="ru-RU" smtClean="0"/>
              <a:t>Статья</a:t>
            </a:r>
          </a:p>
          <a:p>
            <a:r>
              <a:rPr lang="ru-RU" smtClean="0"/>
              <a:t>Тезисы доклада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Письмо как процесс, продукт и практика</a:t>
            </a:r>
          </a:p>
        </p:txBody>
      </p:sp>
      <p:sp>
        <p:nvSpPr>
          <p:cNvPr id="21506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ru-RU" smtClean="0"/>
          </a:p>
          <a:p>
            <a:pPr marL="0" indent="0">
              <a:buFont typeface="Arial" charset="0"/>
              <a:buNone/>
            </a:pPr>
            <a:r>
              <a:rPr lang="ru-RU" smtClean="0"/>
              <a:t>Персональный продукт и практика – публичный продукт</a:t>
            </a:r>
          </a:p>
          <a:p>
            <a:pPr marL="0" indent="0">
              <a:buFont typeface="Arial" charset="0"/>
              <a:buNone/>
            </a:pPr>
            <a:r>
              <a:rPr lang="ru-RU" smtClean="0"/>
              <a:t>Программа письма + персональный процесс + практика = публичный продукт</a:t>
            </a:r>
          </a:p>
          <a:p>
            <a:pPr marL="0" indent="0"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745</Words>
  <Application>Microsoft Office PowerPoint</Application>
  <PresentationFormat>Произвольный</PresentationFormat>
  <Paragraphs>97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Calibri</vt:lpstr>
      <vt:lpstr>Arial</vt:lpstr>
      <vt:lpstr>Calibri Light</vt:lpstr>
      <vt:lpstr>Тема Office</vt:lpstr>
      <vt:lpstr>Как представить результаты своего педагогического опыта и написать статью</vt:lpstr>
      <vt:lpstr>Что такое «педагогический опыт»</vt:lpstr>
      <vt:lpstr>Значения педагогического опыта</vt:lpstr>
      <vt:lpstr>Уровни педагогического опыта</vt:lpstr>
      <vt:lpstr>Что значит обобщить педагогический опыт</vt:lpstr>
      <vt:lpstr>Формы представления опыта</vt:lpstr>
      <vt:lpstr>Алгоритм описания педагогического опыта</vt:lpstr>
      <vt:lpstr>Некоторые формы литературной     продукции</vt:lpstr>
      <vt:lpstr>Письмо как процесс, продукт и практика</vt:lpstr>
      <vt:lpstr>Модели и принципы письма</vt:lpstr>
      <vt:lpstr>Базовая модель академического текста</vt:lpstr>
      <vt:lpstr>Академическая грамотность текста (1) (Ирина Борисовна Короткина)</vt:lpstr>
      <vt:lpstr>Академическая грамотность текста (2)</vt:lpstr>
      <vt:lpstr>Академическая грамотность текста (3)</vt:lpstr>
      <vt:lpstr>Академическая грамотность текста (4)</vt:lpstr>
      <vt:lpstr>Организация процесса письма</vt:lpstr>
      <vt:lpstr>Технологии генерации и организации идей</vt:lpstr>
      <vt:lpstr>Структурная модель доказательства по Данну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представить результаты своего педагогического опыта и написать статью</dc:title>
  <dc:creator>Пользователь Windows</dc:creator>
  <cp:lastModifiedBy>Настя</cp:lastModifiedBy>
  <cp:revision>29</cp:revision>
  <dcterms:created xsi:type="dcterms:W3CDTF">2022-12-14T14:04:13Z</dcterms:created>
  <dcterms:modified xsi:type="dcterms:W3CDTF">2022-12-16T09:28:33Z</dcterms:modified>
</cp:coreProperties>
</file>